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329" r:id="rId3"/>
    <p:sldId id="330" r:id="rId4"/>
    <p:sldId id="339" r:id="rId5"/>
    <p:sldId id="325" r:id="rId6"/>
    <p:sldId id="332" r:id="rId7"/>
    <p:sldId id="333" r:id="rId8"/>
    <p:sldId id="334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81379" autoAdjust="0"/>
  </p:normalViewPr>
  <p:slideViewPr>
    <p:cSldViewPr>
      <p:cViewPr varScale="1">
        <p:scale>
          <a:sx n="52" d="100"/>
          <a:sy n="52" d="100"/>
        </p:scale>
        <p:origin x="-1248" y="-96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D51C17-AB22-4225-B0DB-713C1A554554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4F17EC-9C1B-42B8-B2A0-E6A878466343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0F46-1809-4975-AF05-B50753C795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EEED-D12D-451A-8AC9-ED9EBECB4F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E872F-DDAD-49FE-8C5D-C244E4814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B7B65-C803-41C7-B6E4-8475F34B0F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E601-BD1B-4492-8CF4-AAA0026D2A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31D03-4284-47D1-94F2-5E0BFA20B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1F601-6A7E-4F45-9532-162AFE5F16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09A19-AE8A-4864-A464-E4592C9AB1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844A-EEBE-4621-BC78-B5DF1AA4707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2205-6CC7-467C-A1D2-547AA6CB83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2148-0427-4529-BE49-001EEA4B29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04800" y="19812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</a:t>
            </a:r>
            <a:r>
              <a:rPr lang="en-US" altLang="en-GB" sz="3600" dirty="0" smtClean="0">
                <a:ea typeface="Malgun Gothic" pitchFamily="34" charset="-127"/>
              </a:rPr>
              <a:t>UL HARQ-ACK feedback enhancement</a:t>
            </a: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</a:rPr>
              <a:t>, Intel, Ericsson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Lenovo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MotoM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[Qualcomm], </a:t>
            </a:r>
            <a:r>
              <a:rPr lang="en-US" altLang="zh-CN" sz="2800" dirty="0" smtClean="0">
                <a:solidFill>
                  <a:schemeClr val="tx1"/>
                </a:solidFill>
              </a:rPr>
              <a:t>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875"/>
            <a:ext cx="4572000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#90</a:t>
            </a:r>
          </a:p>
          <a:p>
            <a:pPr eaLnBrk="0" hangingPunct="0">
              <a:buFontTx/>
              <a:buNone/>
              <a:defRPr/>
            </a:pPr>
            <a:r>
              <a:rPr lang="en-US" altLang="zh-CN" sz="1600" b="1" dirty="0">
                <a:latin typeface="+mn-lt"/>
              </a:rPr>
              <a:t>Prague, </a:t>
            </a:r>
            <a:r>
              <a:rPr lang="en-US" altLang="zh-CN" sz="1600" b="1" dirty="0" err="1">
                <a:latin typeface="+mn-lt"/>
              </a:rPr>
              <a:t>Czechia</a:t>
            </a:r>
            <a:r>
              <a:rPr lang="en-US" altLang="zh-CN" sz="1600" b="1" dirty="0">
                <a:latin typeface="+mn-lt"/>
              </a:rPr>
              <a:t>, 21</a:t>
            </a:r>
            <a:r>
              <a:rPr lang="en-US" altLang="zh-CN" sz="1600" b="1" baseline="30000" dirty="0">
                <a:latin typeface="+mn-lt"/>
              </a:rPr>
              <a:t>st</a:t>
            </a:r>
            <a:r>
              <a:rPr lang="en-US" altLang="zh-CN" sz="1600" b="1" dirty="0">
                <a:latin typeface="+mn-lt"/>
              </a:rPr>
              <a:t> – 25</a:t>
            </a:r>
            <a:r>
              <a:rPr lang="en-US" altLang="zh-CN" sz="1600" b="1" baseline="30000" dirty="0">
                <a:latin typeface="+mn-lt"/>
              </a:rPr>
              <a:t>th</a:t>
            </a:r>
            <a:r>
              <a:rPr lang="en-US" altLang="zh-CN" sz="1600" b="1" dirty="0">
                <a:latin typeface="+mn-lt"/>
              </a:rPr>
              <a:t> August 2017</a:t>
            </a:r>
            <a:endParaRPr lang="zh-CN" altLang="zh-CN" sz="1600" dirty="0">
              <a:latin typeface="+mn-lt"/>
            </a:endParaRP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5.2.6.3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790"/>
            <a:ext cx="1752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dirty="0" smtClean="0">
                <a:latin typeface="Calibri" panose="020F0502020204030204" pitchFamily="34" charset="0"/>
              </a:rPr>
              <a:t>R1-1714747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>
                <a:latin typeface="Calibri" panose="020F0502020204030204" pitchFamily="34" charset="0"/>
                <a:ea typeface="Malgun Gothic" pitchFamily="34" charset="-127"/>
              </a:rPr>
              <a:t>Background </a:t>
            </a:r>
            <a:r>
              <a:rPr lang="en-US" altLang="en-US" sz="4000" dirty="0" smtClean="0">
                <a:latin typeface="Calibri" panose="020F0502020204030204" pitchFamily="34" charset="0"/>
                <a:ea typeface="Malgun Gothic" pitchFamily="34" charset="-127"/>
              </a:rPr>
              <a:t> 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5122" name="내용 개체 틀 2"/>
          <p:cNvSpPr txBox="1"/>
          <p:nvPr/>
        </p:nvSpPr>
        <p:spPr>
          <a:xfrm>
            <a:off x="0" y="1143000"/>
            <a:ext cx="8839200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noProof="1" smtClean="0">
                <a:cs typeface="+mn-ea"/>
                <a:sym typeface="+mn-ea"/>
              </a:rPr>
              <a:t> PUSCH tranmission schemes</a:t>
            </a:r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Scheme 1:To achieve target BLER by single transmission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800100" lvl="2" indent="-34290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Scheme 2:To achieve target BLER by multiple PUSCH transmissions triggered by MPDCCH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dirty="0" smtClean="0"/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dirty="0" smtClean="0"/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Scheme 3:To achieve target BLER by scheduling single transmission but early PUSCH termination is allowed if HARQ-ACK carried by MPDDCH is detected </a:t>
            </a:r>
            <a:r>
              <a:rPr lang="en-US" altLang="zh-CN" sz="2000" noProof="1" smtClean="0">
                <a:cs typeface="+mn-ea"/>
                <a:sym typeface="+mn-ea"/>
              </a:rPr>
              <a:t>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noProof="1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noProof="1" smtClean="0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noProof="1"/>
          </a:p>
          <a:p>
            <a:pPr marL="0" lvl="1" eaLnBrk="0" hangingPunct="0">
              <a:spcBef>
                <a:spcPct val="20000"/>
              </a:spcBef>
            </a:pPr>
            <a:endParaRPr lang="en-US" altLang="zh-CN" sz="2800" noProof="1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962150"/>
            <a:ext cx="27336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657600"/>
            <a:ext cx="35433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5791200"/>
            <a:ext cx="30289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 smtClean="0">
                <a:latin typeface="Calibri" panose="020F0502020204030204" pitchFamily="34" charset="0"/>
                <a:ea typeface="Malgun Gothic" pitchFamily="34" charset="-127"/>
              </a:rPr>
              <a:t>Background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6146" name="내용 개체 틀 2"/>
          <p:cNvSpPr txBox="1">
            <a:spLocks noChangeArrowheads="1"/>
          </p:cNvSpPr>
          <p:nvPr/>
        </p:nvSpPr>
        <p:spPr bwMode="auto">
          <a:xfrm>
            <a:off x="304800" y="1447800"/>
            <a:ext cx="88392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noProof="1" smtClean="0">
                <a:cs typeface="+mn-ea"/>
                <a:sym typeface="+mn-ea"/>
              </a:rPr>
              <a:t>Simulation results (</a:t>
            </a:r>
            <a:r>
              <a:rPr lang="en-US" altLang="zh-CN" sz="2000" noProof="1" smtClean="0">
                <a:cs typeface="+mn-ea"/>
                <a:sym typeface="+mn-ea"/>
              </a:rPr>
              <a:t>simulation assumptions refer to appendix</a:t>
            </a:r>
            <a:r>
              <a:rPr lang="en-US" altLang="zh-CN" sz="2400" noProof="1" smtClean="0">
                <a:cs typeface="+mn-ea"/>
                <a:sym typeface="+mn-ea"/>
              </a:rPr>
              <a:t>)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 smtClean="0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 smtClean="0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 smtClean="0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noProof="1" smtClean="0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</a:pPr>
            <a:r>
              <a:rPr lang="en-US" altLang="zh-CN" sz="2000" dirty="0" smtClean="0"/>
              <a:t>     Note: The target BLER of MPDCCH is assumed to be 1%. The target BLER of PUSCH is assumed to be 10% for 154 dB MCL and 30% for 164 dB MCL</a:t>
            </a:r>
            <a:r>
              <a:rPr lang="en-US" altLang="zh-CN" sz="2400" dirty="0" smtClean="0"/>
              <a:t>. </a:t>
            </a:r>
            <a:endParaRPr lang="en-US" altLang="zh-CN" sz="2400" noProof="1">
              <a:cs typeface="+mn-ea"/>
              <a:sym typeface="+mn-ea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609600" y="2209800"/>
          <a:ext cx="7977505" cy="2804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8220"/>
                <a:gridCol w="1225550"/>
                <a:gridCol w="1134745"/>
                <a:gridCol w="1132840"/>
                <a:gridCol w="1134110"/>
                <a:gridCol w="1156335"/>
                <a:gridCol w="1195705"/>
              </a:tblGrid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Average Power Consumption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Average 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PUSCH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Overhead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Average M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PDCCH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Overhead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1">
                          <a:highlight>
                            <a:srgbClr val="BEBEBE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Evaluation results for scenario 1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6.24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4.0047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2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3.5394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-43.28%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577.7212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-43.58%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9.0378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+125.68%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3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3.5814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-42.61%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584.8501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-42.89%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7.3898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+84.53%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1">
                          <a:highlight>
                            <a:srgbClr val="BEBEBE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Evaluation results for scenario 2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6.24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4.0047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2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3.2281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-48.27%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516.3317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-49.58%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16.1547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+303.39%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3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3.2686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-47.62%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523.2513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-48.90%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7.6218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+90.32%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1">
                          <a:highlight>
                            <a:srgbClr val="BEBEBE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Evaluation results for scenario 3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1.248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2048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64.347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2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9.5733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-23.29%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1562.6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-23.7%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196.387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+205.2%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Scheme 3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9.7891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0" baseline="3000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-21.56%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1598.9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-21.93%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97.5392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+51.58%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 smtClean="0">
                <a:latin typeface="Calibri" panose="020F0502020204030204" pitchFamily="34" charset="0"/>
                <a:ea typeface="Malgun Gothic" pitchFamily="34" charset="-127"/>
              </a:rPr>
              <a:t>Observations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6146" name="내용 개체 틀 2"/>
          <p:cNvSpPr txBox="1">
            <a:spLocks noChangeArrowheads="1"/>
          </p:cNvSpPr>
          <p:nvPr/>
        </p:nvSpPr>
        <p:spPr bwMode="auto">
          <a:xfrm>
            <a:off x="304800" y="1219200"/>
            <a:ext cx="88392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i="1" dirty="0" smtClean="0"/>
              <a:t>Observation 1: Average power consumption and PUSCH overhead of scheme 3 are lower than those of scheme 1.</a:t>
            </a:r>
          </a:p>
          <a:p>
            <a:pPr marL="800100" lvl="2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i="1" noProof="1" smtClean="0"/>
              <a:t>Average </a:t>
            </a:r>
            <a:r>
              <a:rPr lang="en-US" altLang="zh-CN" sz="2000" i="1" noProof="1"/>
              <a:t>power consumption and average PUSCH overhead of scheme </a:t>
            </a:r>
            <a:r>
              <a:rPr lang="en-US" altLang="zh-CN" sz="2000" i="1" noProof="1" smtClean="0"/>
              <a:t>2 and scheme 3 are similar.</a:t>
            </a:r>
            <a:endParaRPr lang="en-US" altLang="zh-CN" sz="2000" i="1" noProof="1"/>
          </a:p>
          <a:p>
            <a:pPr marL="342900" lvl="1" indent="-342900" ea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i="1" noProof="1" smtClean="0"/>
              <a:t>Observation 2: Average MPDCCH overhead of scheme 3 is lower than that of scheme 2.</a:t>
            </a:r>
            <a:endParaRPr lang="en-US" altLang="zh-CN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0" y="1447800"/>
            <a:ext cx="92202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800" i="1" dirty="0" smtClean="0"/>
              <a:t>Explicit HARQ-ACK feedback channel is supported.</a:t>
            </a:r>
          </a:p>
          <a:p>
            <a:pPr marL="800100" lvl="2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i="1" dirty="0"/>
              <a:t>Explicit HARQ-ACK feedback can be used </a:t>
            </a:r>
            <a:r>
              <a:rPr lang="en-US" altLang="zh-CN" sz="2400" i="1" dirty="0" smtClean="0"/>
              <a:t>to</a:t>
            </a:r>
          </a:p>
          <a:p>
            <a:pPr marL="1257300" lvl="3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i="1" dirty="0" smtClean="0"/>
              <a:t>terminate </a:t>
            </a:r>
            <a:r>
              <a:rPr lang="en-US" altLang="zh-CN" sz="2400" i="1" dirty="0"/>
              <a:t>PUSCH </a:t>
            </a:r>
            <a:r>
              <a:rPr lang="en-US" altLang="zh-CN" sz="2400" i="1" dirty="0" smtClean="0"/>
              <a:t>transmission at least in</a:t>
            </a:r>
            <a:r>
              <a:rPr lang="en-US" altLang="zh-CN" sz="2400" i="1" dirty="0" smtClean="0">
                <a:sym typeface="宋体" panose="02010600030101010101" pitchFamily="2" charset="-122"/>
              </a:rPr>
              <a:t> FD-FDD and TDD</a:t>
            </a:r>
          </a:p>
          <a:p>
            <a:pPr marL="1257300" lvl="3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i="1" dirty="0" smtClean="0">
                <a:sym typeface="宋体" panose="02010600030101010101" pitchFamily="2" charset="-122"/>
              </a:rPr>
              <a:t>potentially terminate MPDCCH monitoring before going to sleep (up to RAN2)</a:t>
            </a:r>
            <a:endParaRPr lang="en-US" altLang="zh-CN" sz="2400" i="1" dirty="0" smtClean="0"/>
          </a:p>
          <a:p>
            <a:pPr marL="800100" lvl="2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i="1" dirty="0" smtClean="0"/>
              <a:t>FFS search space </a:t>
            </a:r>
            <a:r>
              <a:rPr lang="en-US" altLang="zh-CN" sz="2400" i="1" dirty="0" smtClean="0">
                <a:sym typeface="宋体" panose="02010600030101010101" pitchFamily="2" charset="-122"/>
              </a:rPr>
              <a:t>for explicit HARQ-ACK feedback</a:t>
            </a:r>
          </a:p>
          <a:p>
            <a:pPr marL="742950" lvl="1" indent="-285750">
              <a:spcBef>
                <a:spcPct val="20000"/>
              </a:spcBef>
              <a:spcAft>
                <a:spcPts val="300"/>
              </a:spcAft>
              <a:defRPr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Appendix </a:t>
            </a:r>
            <a:r>
              <a:rPr lang="en-US" altLang="ko-KR" sz="4000" dirty="0" smtClean="0">
                <a:latin typeface="Calibri" panose="020F0502020204030204" pitchFamily="34" charset="0"/>
              </a:rPr>
              <a:t>(1</a:t>
            </a:r>
            <a:r>
              <a:rPr lang="en-US" altLang="en-US" sz="4000" dirty="0" smtClean="0">
                <a:latin typeface="Calibri" panose="020F0502020204030204" pitchFamily="34" charset="0"/>
                <a:ea typeface="Malgun Gothic" pitchFamily="34" charset="-127"/>
              </a:rPr>
              <a:t>)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13314" name="내용 개체 틀 2"/>
          <p:cNvSpPr txBox="1">
            <a:spLocks noChangeArrowheads="1"/>
          </p:cNvSpPr>
          <p:nvPr/>
        </p:nvSpPr>
        <p:spPr bwMode="auto">
          <a:xfrm>
            <a:off x="304800" y="1219200"/>
            <a:ext cx="88392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/>
              <a:t>Simulation scenario 1 (154 dB MCL):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936-bit TBS is assumed.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For scheme 1, number of repetitions is 1024.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For scheme 2, number of repetitions for each transmission is 256 and search space interval is 320.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For scheme 3, interval of adjacent two PUSCH detections is 256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. 4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are reserved for </a:t>
            </a:r>
            <a:r>
              <a:rPr lang="en-US" altLang="zh-CN" sz="2400" dirty="0" err="1"/>
              <a:t>eNB’s</a:t>
            </a:r>
            <a:r>
              <a:rPr lang="en-US" altLang="zh-CN" sz="2400" dirty="0"/>
              <a:t> PUSCH decoding and UE’s MPDCCH decoding.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err="1"/>
              <a:t>Rmax</a:t>
            </a:r>
            <a:r>
              <a:rPr lang="en-US" altLang="zh-CN" sz="2400" dirty="0"/>
              <a:t> is assumed to 32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Appendix </a:t>
            </a:r>
            <a:r>
              <a:rPr lang="en-US" altLang="ko-KR" sz="4000" dirty="0" smtClean="0">
                <a:latin typeface="Calibri" panose="020F0502020204030204" pitchFamily="34" charset="0"/>
              </a:rPr>
              <a:t>(2)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14338" name="내용 개체 틀 2"/>
          <p:cNvSpPr txBox="1">
            <a:spLocks noChangeArrowheads="1"/>
          </p:cNvSpPr>
          <p:nvPr/>
        </p:nvSpPr>
        <p:spPr bwMode="auto">
          <a:xfrm>
            <a:off x="150813" y="1068388"/>
            <a:ext cx="88392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/>
              <a:t>Simulation scenario 2 (154 dB MCL):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936-bit TBS is assumed.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For scheme 1, number of repetitions is 1024.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For scheme 2, number of repetitions for each transmission is 128 and search space interval is 160.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/>
              <a:t>For scheme 3, interval of adjacent two PUSCH detections is 128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. 4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are reserved for </a:t>
            </a:r>
            <a:r>
              <a:rPr lang="en-US" altLang="zh-CN" sz="2400" dirty="0" err="1"/>
              <a:t>eNB’s</a:t>
            </a:r>
            <a:r>
              <a:rPr lang="en-US" altLang="zh-CN" sz="2400" dirty="0"/>
              <a:t> PUSCH decoding and UE’s MPDCCH decoding.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err="1"/>
              <a:t>Rmax</a:t>
            </a:r>
            <a:r>
              <a:rPr lang="en-US" altLang="zh-CN" sz="2400" dirty="0"/>
              <a:t> is assumed to 32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Appendix </a:t>
            </a:r>
            <a:r>
              <a:rPr lang="en-US" altLang="ko-KR" sz="4000" dirty="0" smtClean="0">
                <a:latin typeface="Calibri" panose="020F0502020204030204" pitchFamily="34" charset="0"/>
              </a:rPr>
              <a:t>(3)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15362" name="내용 개체 틀 2"/>
          <p:cNvSpPr txBox="1">
            <a:spLocks noChangeArrowheads="1"/>
          </p:cNvSpPr>
          <p:nvPr/>
        </p:nvSpPr>
        <p:spPr bwMode="auto">
          <a:xfrm>
            <a:off x="150813" y="1068388"/>
            <a:ext cx="88392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800"/>
              <a:t>Simulation scenario 3 (164 dB MCL):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/>
              <a:t>328-bit TBS is assumed.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/>
              <a:t>For scheme 1, number of repetitions is 2048.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/>
              <a:t>For scheme 2, number of repetitions for each transmission is 512 and search space interval is 640.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/>
              <a:t>For scheme 3, interval of adjacent two PUSCH detections is 512 subframes. 4 subframes are reserved for eNB’s PUSCH decoding and UE’s MPDCCH decoding.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/>
              <a:t>Rmax is assumed to 64 subframes.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623</Words>
  <Application>Microsoft Office PowerPoint</Application>
  <PresentationFormat>全屏显示(4:3)</PresentationFormat>
  <Paragraphs>135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Theme</vt:lpstr>
      <vt:lpstr>WF on UL HARQ-ACK feedback enhancement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1528</cp:revision>
  <dcterms:created xsi:type="dcterms:W3CDTF">2010-05-12T23:28:00Z</dcterms:created>
  <dcterms:modified xsi:type="dcterms:W3CDTF">2017-08-22T13:04:53Z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2052-10.8.0.6206</vt:lpwstr>
  </property>
</Properties>
</file>