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65" r:id="rId4"/>
    <p:sldId id="266" r:id="rId5"/>
    <p:sldId id="261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1098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Extension of Block Length for Base Graph #2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Ericsson, LG, CATT</a:t>
            </a:r>
            <a:r>
              <a:rPr lang="en-US">
                <a:solidFill>
                  <a:schemeClr val="tx1"/>
                </a:solidFill>
                <a:latin typeface="+mj-lt"/>
                <a:ea typeface="+mj-ea"/>
                <a:cs typeface="+mj-cs"/>
              </a:rPr>
              <a:t>, Qualcomm</a:t>
            </a:r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5969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R1-1714687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7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90390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#90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Prague, P.R. </a:t>
            </a:r>
            <a:r>
              <a:rPr lang="en-US" altLang="ja-JP" sz="1800" dirty="0" err="1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Czechia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21th – 25</a:t>
            </a:r>
            <a:r>
              <a:rPr lang="en-US" altLang="ja-JP" sz="1800" baseline="30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August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6.1.4.1.6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88512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 fontScale="92500"/>
          </a:bodyPr>
          <a:lstStyle/>
          <a:p>
            <a:pPr lvl="0"/>
            <a:r>
              <a:rPr lang="en-US" b="1" u="sng" dirty="0"/>
              <a:t>Agreement: (RAN1 NR </a:t>
            </a:r>
            <a:r>
              <a:rPr lang="en-US" b="1" u="sng" dirty="0" err="1"/>
              <a:t>AdHoc</a:t>
            </a:r>
            <a:r>
              <a:rPr lang="en-US" b="1" u="sng" dirty="0"/>
              <a:t> #2)</a:t>
            </a:r>
            <a:endParaRPr lang="en-US" sz="3400" dirty="0"/>
          </a:p>
          <a:p>
            <a:pPr lvl="1"/>
            <a:r>
              <a:rPr lang="en-US" dirty="0"/>
              <a:t>Base graph #1 is used for the initial transmission and subsequent re-transmissions of the same TB when</a:t>
            </a:r>
            <a:endParaRPr lang="sv-SE" dirty="0"/>
          </a:p>
          <a:p>
            <a:pPr lvl="2"/>
            <a:r>
              <a:rPr lang="en-US" dirty="0"/>
              <a:t>CBS &gt; X or code rate of the initial transmission &gt; Y</a:t>
            </a:r>
            <a:endParaRPr lang="sv-SE" dirty="0"/>
          </a:p>
          <a:p>
            <a:pPr lvl="1"/>
            <a:r>
              <a:rPr lang="en-US" dirty="0"/>
              <a:t>Base graph #2 is used for the initial transmission and subsequent re-transmissions of the same TB when</a:t>
            </a:r>
            <a:endParaRPr lang="sv-SE" dirty="0"/>
          </a:p>
          <a:p>
            <a:pPr lvl="2"/>
            <a:r>
              <a:rPr lang="en-US" dirty="0"/>
              <a:t>CBS &lt;= X and code rate of the initial transmission &lt;= Y</a:t>
            </a:r>
            <a:endParaRPr lang="sv-SE" dirty="0"/>
          </a:p>
          <a:p>
            <a:pPr lvl="1"/>
            <a:r>
              <a:rPr lang="en-US" dirty="0"/>
              <a:t>Working assumption : X = 2560 and Y = 0.67</a:t>
            </a:r>
            <a:endParaRPr lang="sv-SE" dirty="0"/>
          </a:p>
          <a:p>
            <a:pPr lvl="1"/>
            <a:r>
              <a:rPr lang="en-US" dirty="0"/>
              <a:t>FFS after PCM decisions if X can be extended to 3840 and/or Y can be extended to 0.75</a:t>
            </a:r>
            <a:endParaRPr lang="sv-SE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53583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Discussion (1)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600200"/>
                <a:ext cx="8458200" cy="4525963"/>
              </a:xfrm>
            </p:spPr>
            <p:txBody>
              <a:bodyPr>
                <a:normAutofit/>
              </a:bodyPr>
              <a:lstStyle/>
              <a:p>
                <a:r>
                  <a:rPr lang="en-US" dirty="0"/>
                  <a:t>For </a:t>
                </a:r>
                <a14:m>
                  <m:oMath xmlns:m="http://schemas.openxmlformats.org/officeDocument/2006/math">
                    <m:r>
                      <a:rPr lang="en-US" b="1" i="1">
                        <a:latin typeface="Cambria Math" panose="02040503050406030204" pitchFamily="18" charset="0"/>
                      </a:rPr>
                      <m:t>𝟐𝟓𝟔𝟎</m:t>
                    </m:r>
                    <m:r>
                      <a:rPr lang="en-US" b="1" i="1">
                        <a:latin typeface="Cambria Math" panose="02040503050406030204" pitchFamily="18" charset="0"/>
                      </a:rPr>
                      <m:t>≤</m:t>
                    </m:r>
                    <m:r>
                      <a:rPr lang="en-US" b="1" i="1">
                        <a:latin typeface="Cambria Math" panose="02040503050406030204" pitchFamily="18" charset="0"/>
                      </a:rPr>
                      <m:t>𝑲</m:t>
                    </m:r>
                    <m:r>
                      <a:rPr lang="en-US" b="1" i="1">
                        <a:latin typeface="Cambria Math" panose="02040503050406030204" pitchFamily="18" charset="0"/>
                      </a:rPr>
                      <m:t>≤</m:t>
                    </m:r>
                    <m:r>
                      <a:rPr lang="en-US" b="1" i="1">
                        <a:latin typeface="Cambria Math" panose="02040503050406030204" pitchFamily="18" charset="0"/>
                      </a:rPr>
                      <m:t>𝟑𝟖𝟒𝟎</m:t>
                    </m:r>
                  </m:oMath>
                </a14:m>
                <a:r>
                  <a:rPr lang="en-US" dirty="0"/>
                  <a:t> and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1" i="1">
                            <a:latin typeface="Cambria Math" panose="020405030504060302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b="1" i="1">
                            <a:latin typeface="Cambria Math" panose="02040503050406030204" pitchFamily="18" charset="0"/>
                          </a:rPr>
                          <m:t>𝟑</m:t>
                        </m:r>
                      </m:den>
                    </m:f>
                    <m:r>
                      <a:rPr lang="en-US" b="1" i="1">
                        <a:latin typeface="Cambria Math" panose="02040503050406030204" pitchFamily="18" charset="0"/>
                      </a:rPr>
                      <m:t>≤</m:t>
                    </m:r>
                    <m:r>
                      <a:rPr lang="en-US" b="1" i="1">
                        <a:latin typeface="Cambria Math" panose="02040503050406030204" pitchFamily="18" charset="0"/>
                      </a:rPr>
                      <m:t>𝑹</m:t>
                    </m:r>
                    <m:r>
                      <a:rPr lang="en-US" b="1" i="1">
                        <a:latin typeface="Cambria Math" panose="02040503050406030204" pitchFamily="18" charset="0"/>
                      </a:rPr>
                      <m:t>≤</m:t>
                    </m:r>
                    <m:f>
                      <m:fPr>
                        <m:ctrlPr>
                          <a:rPr lang="en-US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1" i="1">
                            <a:latin typeface="Cambria Math" panose="020405030504060302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b="1" i="1">
                            <a:latin typeface="Cambria Math" panose="02040503050406030204" pitchFamily="18" charset="0"/>
                          </a:rPr>
                          <m:t>𝟑</m:t>
                        </m:r>
                      </m:den>
                    </m:f>
                  </m:oMath>
                </a14:m>
                <a:endParaRPr lang="sv-SE" b="1" dirty="0"/>
              </a:p>
              <a:p>
                <a:pPr lvl="1"/>
                <a:r>
                  <a:rPr lang="en-US" dirty="0"/>
                  <a:t>BG2 performs slightly better than BG1 at BLER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1" i="1">
                            <a:latin typeface="Cambria Math" panose="02040503050406030204" pitchFamily="18" charset="0"/>
                          </a:rPr>
                          <m:t>𝟏𝟎</m:t>
                        </m:r>
                      </m:e>
                      <m:sup>
                        <m:r>
                          <a:rPr lang="en-US" b="1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b="1" i="1"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dirty="0"/>
                  <a:t> </a:t>
                </a:r>
              </a:p>
              <a:p>
                <a:pPr lvl="1"/>
                <a:r>
                  <a:rPr lang="en-US" dirty="0"/>
                  <a:t>BG1 performs slightly better than BG2 at BLER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1" i="1">
                            <a:latin typeface="Cambria Math" panose="02040503050406030204" pitchFamily="18" charset="0"/>
                          </a:rPr>
                          <m:t>𝟏𝟎</m:t>
                        </m:r>
                      </m:e>
                      <m:sup>
                        <m:r>
                          <a:rPr lang="en-US" b="1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b="1" i="1">
                            <a:latin typeface="Cambria Math" panose="02040503050406030204" pitchFamily="18" charset="0"/>
                          </a:rPr>
                          <m:t>𝟒</m:t>
                        </m:r>
                      </m:sup>
                    </m:sSup>
                  </m:oMath>
                </a14:m>
                <a:endParaRPr lang="en-US" dirty="0"/>
              </a:p>
              <a:p>
                <a:r>
                  <a:rPr lang="en-US" dirty="0"/>
                  <a:t>By extending X to 3840, the decoding complexity in the region </a:t>
                </a:r>
                <a14:m>
                  <m:oMath xmlns:m="http://schemas.openxmlformats.org/officeDocument/2006/math">
                    <m:r>
                      <a:rPr lang="en-US" b="0" i="1">
                        <a:latin typeface="Cambria Math" panose="02040503050406030204" pitchFamily="18" charset="0"/>
                      </a:rPr>
                      <m:t>2560≤</m:t>
                    </m:r>
                    <m:r>
                      <a:rPr lang="en-US" b="0" i="1">
                        <a:latin typeface="Cambria Math" panose="02040503050406030204" pitchFamily="18" charset="0"/>
                      </a:rPr>
                      <m:t>𝐾</m:t>
                    </m:r>
                    <m:r>
                      <a:rPr lang="en-US" b="0" i="1">
                        <a:latin typeface="Cambria Math" panose="02040503050406030204" pitchFamily="18" charset="0"/>
                      </a:rPr>
                      <m:t>≤3840</m:t>
                    </m:r>
                  </m:oMath>
                </a14:m>
                <a:r>
                  <a:rPr lang="en-US" dirty="0"/>
                  <a:t> is reduced by more than 60%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600200"/>
                <a:ext cx="8458200" cy="4525963"/>
              </a:xfrm>
              <a:blipFill>
                <a:blip r:embed="rId2"/>
                <a:stretch>
                  <a:fillRect l="-16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767967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Discussion (2)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600200"/>
                <a:ext cx="8001000" cy="4525963"/>
              </a:xfrm>
            </p:spPr>
            <p:txBody>
              <a:bodyPr>
                <a:normAutofit/>
              </a:bodyPr>
              <a:lstStyle/>
              <a:p>
                <a:r>
                  <a:rPr lang="en-US" dirty="0"/>
                  <a:t>For </a:t>
                </a:r>
                <a14:m>
                  <m:oMath xmlns:m="http://schemas.openxmlformats.org/officeDocument/2006/math">
                    <m:r>
                      <a:rPr lang="en-US" b="1" i="1">
                        <a:latin typeface="Cambria Math" panose="02040503050406030204" pitchFamily="18" charset="0"/>
                      </a:rPr>
                      <m:t>𝟐𝟓𝟔𝟎</m:t>
                    </m:r>
                    <m:r>
                      <a:rPr lang="en-US" b="1" i="1">
                        <a:latin typeface="Cambria Math" panose="02040503050406030204" pitchFamily="18" charset="0"/>
                      </a:rPr>
                      <m:t>≤</m:t>
                    </m:r>
                    <m:r>
                      <a:rPr lang="en-US" b="1" i="1">
                        <a:latin typeface="Cambria Math" panose="02040503050406030204" pitchFamily="18" charset="0"/>
                      </a:rPr>
                      <m:t>𝑲</m:t>
                    </m:r>
                    <m:r>
                      <a:rPr lang="en-US" b="1" i="1">
                        <a:latin typeface="Cambria Math" panose="02040503050406030204" pitchFamily="18" charset="0"/>
                      </a:rPr>
                      <m:t>≤</m:t>
                    </m:r>
                    <m:r>
                      <a:rPr lang="en-US" b="1" i="1">
                        <a:latin typeface="Cambria Math" panose="02040503050406030204" pitchFamily="18" charset="0"/>
                      </a:rPr>
                      <m:t>𝟑𝟖𝟒𝟎</m:t>
                    </m:r>
                  </m:oMath>
                </a14:m>
                <a:r>
                  <a:rPr lang="en-US" dirty="0"/>
                  <a:t> and </a:t>
                </a:r>
                <a14:m>
                  <m:oMath xmlns:m="http://schemas.openxmlformats.org/officeDocument/2006/math">
                    <m:r>
                      <a:rPr lang="en-US" b="1" i="1">
                        <a:latin typeface="Cambria Math" panose="02040503050406030204" pitchFamily="18" charset="0"/>
                      </a:rPr>
                      <m:t>𝑹</m:t>
                    </m:r>
                    <m:r>
                      <a:rPr lang="sv-SE" b="1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sv-SE" b="1" i="1" smtClean="0">
                        <a:latin typeface="Cambria Math" panose="02040503050406030204" pitchFamily="18" charset="0"/>
                      </a:rPr>
                      <m:t>𝟑</m:t>
                    </m:r>
                    <m:r>
                      <a:rPr lang="sv-SE" b="1" i="1" smtClean="0">
                        <a:latin typeface="Cambria Math" panose="02040503050406030204" pitchFamily="18" charset="0"/>
                      </a:rPr>
                      <m:t>/</m:t>
                    </m:r>
                    <m:r>
                      <a:rPr lang="sv-SE" b="1" i="1" smtClean="0">
                        <a:latin typeface="Cambria Math" panose="02040503050406030204" pitchFamily="18" charset="0"/>
                      </a:rPr>
                      <m:t>𝟒</m:t>
                    </m:r>
                  </m:oMath>
                </a14:m>
                <a:endParaRPr lang="sv-SE" b="1" dirty="0"/>
              </a:p>
              <a:p>
                <a:pPr lvl="1"/>
                <a:r>
                  <a:rPr lang="en-US" dirty="0"/>
                  <a:t>BG2 performs </a:t>
                </a:r>
                <a:r>
                  <a:rPr lang="en-US" i="1" dirty="0"/>
                  <a:t>slightly</a:t>
                </a:r>
                <a:r>
                  <a:rPr lang="en-US" dirty="0"/>
                  <a:t> better than BG1 at BLER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b="0" i="1">
                            <a:latin typeface="Cambria Math" panose="02040503050406030204" pitchFamily="18" charset="0"/>
                          </a:rPr>
                          <m:t>−2</m:t>
                        </m:r>
                      </m:sup>
                    </m:sSup>
                  </m:oMath>
                </a14:m>
                <a:r>
                  <a:rPr lang="en-US" dirty="0"/>
                  <a:t> </a:t>
                </a:r>
              </a:p>
              <a:p>
                <a:pPr lvl="1"/>
                <a:r>
                  <a:rPr lang="en-US" dirty="0"/>
                  <a:t>BG1 performs </a:t>
                </a:r>
                <a:r>
                  <a:rPr lang="en-US" i="1" dirty="0"/>
                  <a:t>significantly</a:t>
                </a:r>
                <a:r>
                  <a:rPr lang="en-US" dirty="0"/>
                  <a:t> better than BG2 at BLER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b="0" i="1">
                            <a:latin typeface="Cambria Math" panose="02040503050406030204" pitchFamily="18" charset="0"/>
                          </a:rPr>
                          <m:t>−4</m:t>
                        </m:r>
                      </m:sup>
                    </m:sSup>
                  </m:oMath>
                </a14:m>
                <a:endParaRPr lang="sv-SE" dirty="0"/>
              </a:p>
              <a:p>
                <a:r>
                  <a:rPr lang="en-US" dirty="0"/>
                  <a:t>The small performance improvement at BLER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−2</m:t>
                        </m:r>
                      </m:sup>
                    </m:sSup>
                  </m:oMath>
                </a14:m>
                <a:r>
                  <a:rPr lang="en-US" dirty="0"/>
                  <a:t> is not worth the larger loss at BLER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sv-SE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sup>
                    </m:sSup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600200"/>
                <a:ext cx="8001000" cy="4525963"/>
              </a:xfrm>
              <a:blipFill>
                <a:blip r:embed="rId2"/>
                <a:stretch>
                  <a:fillRect l="-1752" t="-1617" r="-27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321816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>
            <a:normAutofit/>
          </a:bodyPr>
          <a:lstStyle/>
          <a:p>
            <a:r>
              <a:rPr lang="en-GB" sz="3600" dirty="0"/>
              <a:t>Change the </a:t>
            </a:r>
            <a:r>
              <a:rPr lang="en-US" sz="3600" dirty="0"/>
              <a:t>working assumption</a:t>
            </a:r>
            <a:br>
              <a:rPr lang="en-US" sz="3600" dirty="0"/>
            </a:br>
            <a:r>
              <a:rPr lang="en-US" sz="3600" dirty="0"/>
              <a:t>	X = 2560 and Y = 0.67</a:t>
            </a:r>
            <a:br>
              <a:rPr lang="en-US" sz="3600" dirty="0"/>
            </a:br>
            <a:r>
              <a:rPr lang="en-US" sz="3600" dirty="0"/>
              <a:t>to</a:t>
            </a:r>
            <a:br>
              <a:rPr lang="en-US" sz="3600" dirty="0"/>
            </a:br>
            <a:r>
              <a:rPr lang="en-US" sz="3600" dirty="0"/>
              <a:t>	X = 3840 and Y = 0.67</a:t>
            </a:r>
            <a:endParaRPr lang="sv-SE" sz="3600" dirty="0"/>
          </a:p>
          <a:p>
            <a:pPr marL="0" indent="0">
              <a:buNone/>
            </a:pPr>
            <a:endParaRPr lang="sv-SE" sz="3600" dirty="0"/>
          </a:p>
        </p:txBody>
      </p:sp>
    </p:spTree>
    <p:extLst>
      <p:ext uri="{BB962C8B-B14F-4D97-AF65-F5344CB8AC3E}">
        <p14:creationId xmlns:p14="http://schemas.microsoft.com/office/powerpoint/2010/main" val="2449522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4154</TotalTime>
  <Words>254</Words>
  <Application>Microsoft Office PowerPoint</Application>
  <PresentationFormat>On-screen Show (4:3)</PresentationFormat>
  <Paragraphs>26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 Unicode MS</vt:lpstr>
      <vt:lpstr>Arial</vt:lpstr>
      <vt:lpstr>Calibri</vt:lpstr>
      <vt:lpstr>Cambria Math</vt:lpstr>
      <vt:lpstr>Office Theme</vt:lpstr>
      <vt:lpstr>WF on Extension of Block Length for Base Graph #2 </vt:lpstr>
      <vt:lpstr>Background</vt:lpstr>
      <vt:lpstr>Discussion (1)</vt:lpstr>
      <vt:lpstr>Discussion (2)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SRS support for LC/CE MTC</dc:title>
  <dc:creator>Yufei Blankenship</dc:creator>
  <cp:lastModifiedBy>Mattias Andersson W</cp:lastModifiedBy>
  <cp:revision>131</cp:revision>
  <dcterms:created xsi:type="dcterms:W3CDTF">2006-08-16T00:00:00Z</dcterms:created>
  <dcterms:modified xsi:type="dcterms:W3CDTF">2017-08-21T16:52:57Z</dcterms:modified>
</cp:coreProperties>
</file>