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9" r:id="rId4"/>
    <p:sldId id="29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116" d="100"/>
          <a:sy n="116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Actually Transmitted SS Block Indication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ZTE, </a:t>
            </a:r>
          </a:p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Huawei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r>
              <a:rPr lang="en-US" altLang="en-US" sz="2800" smtClean="0">
                <a:solidFill>
                  <a:schemeClr val="tx1"/>
                </a:solidFill>
              </a:rPr>
              <a:t>ITL</a:t>
            </a:r>
            <a:r>
              <a:rPr lang="en-US" altLang="en-US" sz="2800" smtClean="0">
                <a:solidFill>
                  <a:schemeClr val="tx1"/>
                </a:solidFill>
              </a:rPr>
              <a:t>…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R1-1714627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6.1.1.1.1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1800" dirty="0" smtClean="0"/>
              <a:t>Agreement(RAN1#88)</a:t>
            </a:r>
          </a:p>
          <a:p>
            <a:pPr lvl="1"/>
            <a:r>
              <a:rPr lang="en-US" altLang="ko-KR" sz="1400" dirty="0" smtClean="0"/>
              <a:t>The </a:t>
            </a:r>
            <a:r>
              <a:rPr lang="en-US" altLang="ko-KR" sz="1400" dirty="0"/>
              <a:t>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</a:p>
          <a:p>
            <a:r>
              <a:rPr lang="en-US" altLang="ko-KR" sz="1800" dirty="0" smtClean="0"/>
              <a:t>Agreement(RAN1#88bis</a:t>
            </a:r>
            <a:r>
              <a:rPr lang="en-US" altLang="ko-KR" sz="1800" dirty="0"/>
              <a:t>)</a:t>
            </a:r>
          </a:p>
          <a:p>
            <a:pPr lvl="1"/>
            <a:r>
              <a:rPr lang="en-US" altLang="ko-KR" sz="1400" dirty="0" smtClean="0"/>
              <a:t>The </a:t>
            </a:r>
            <a:r>
              <a:rPr lang="en-US" altLang="ko-KR" sz="1400" dirty="0"/>
              <a:t>following methods are considered for the indication of which of the nominal SS blocks in SS burst sets that are actually transmitted:</a:t>
            </a:r>
          </a:p>
          <a:p>
            <a:pPr lvl="2"/>
            <a:r>
              <a:rPr lang="en-US" altLang="ko-KR" sz="1100" dirty="0" smtClean="0"/>
              <a:t>PBCH</a:t>
            </a:r>
            <a:endParaRPr lang="en-US" altLang="ko-KR" sz="1100" dirty="0"/>
          </a:p>
          <a:p>
            <a:pPr lvl="2"/>
            <a:r>
              <a:rPr lang="en-US" altLang="ko-KR" sz="1100" dirty="0" smtClean="0"/>
              <a:t>Remaining </a:t>
            </a:r>
            <a:r>
              <a:rPr lang="en-US" altLang="ko-KR" sz="1100" dirty="0"/>
              <a:t>minimum system information</a:t>
            </a:r>
          </a:p>
          <a:p>
            <a:pPr lvl="2"/>
            <a:r>
              <a:rPr lang="en-US" altLang="ko-KR" sz="1100" dirty="0" smtClean="0"/>
              <a:t>Other </a:t>
            </a:r>
            <a:r>
              <a:rPr lang="en-US" altLang="ko-KR" sz="1100" dirty="0"/>
              <a:t>SI</a:t>
            </a:r>
          </a:p>
          <a:p>
            <a:pPr lvl="2"/>
            <a:r>
              <a:rPr lang="en-US" altLang="ko-KR" sz="1100" dirty="0" smtClean="0"/>
              <a:t>dedicated </a:t>
            </a:r>
            <a:r>
              <a:rPr lang="en-US" altLang="ko-KR" sz="1100" dirty="0"/>
              <a:t>signaling</a:t>
            </a:r>
          </a:p>
          <a:p>
            <a:pPr lvl="2"/>
            <a:r>
              <a:rPr lang="en-US" altLang="ko-KR" sz="1100" dirty="0" smtClean="0"/>
              <a:t>Other </a:t>
            </a:r>
            <a:r>
              <a:rPr lang="en-US" altLang="ko-KR" sz="1100" dirty="0"/>
              <a:t>methods are not precluded </a:t>
            </a:r>
          </a:p>
          <a:p>
            <a:pPr lvl="1"/>
            <a:r>
              <a:rPr lang="en-US" altLang="ko-KR" sz="1400" dirty="0" smtClean="0"/>
              <a:t>Consider </a:t>
            </a:r>
            <a:r>
              <a:rPr lang="en-US" altLang="ko-KR" sz="1400" dirty="0"/>
              <a:t>flexibility and signaling overhead.</a:t>
            </a:r>
          </a:p>
          <a:p>
            <a:pPr lvl="1"/>
            <a:r>
              <a:rPr lang="en-US" altLang="ko-KR" sz="1400" dirty="0" smtClean="0"/>
              <a:t>Note </a:t>
            </a:r>
            <a:r>
              <a:rPr lang="en-US" altLang="ko-KR" sz="1400" dirty="0"/>
              <a:t>that nominal SS block is the possible SS block time location</a:t>
            </a:r>
          </a:p>
          <a:p>
            <a:pPr lvl="1"/>
            <a:r>
              <a:rPr lang="en-US" altLang="ko-KR" sz="1400" dirty="0" smtClean="0"/>
              <a:t>Note </a:t>
            </a:r>
            <a:r>
              <a:rPr lang="en-US" altLang="ko-KR" sz="1400" dirty="0"/>
              <a:t>that the number and positions of the nominally transmitted SS blocks in an SS burst set is predefined.</a:t>
            </a:r>
          </a:p>
          <a:p>
            <a:r>
              <a:rPr lang="en-US" altLang="ko-KR" sz="1800" dirty="0" smtClean="0"/>
              <a:t>Agreement(RAN1#89</a:t>
            </a:r>
            <a:r>
              <a:rPr lang="en-US" altLang="ko-KR" sz="1800" dirty="0"/>
              <a:t>)</a:t>
            </a:r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/>
              <a:t>maximum number of SS-blocks within SS burst set, L, for different frequency ranges are</a:t>
            </a:r>
            <a:endParaRPr lang="ko-KR" altLang="ko-KR" sz="1800"/>
          </a:p>
          <a:p>
            <a:pPr lvl="2"/>
            <a:r>
              <a:rPr lang="en-US" altLang="ko-KR" sz="1200" dirty="0"/>
              <a:t>For frequency range up to 3 GHz, L is </a:t>
            </a:r>
            <a:r>
              <a:rPr lang="en-US" altLang="ko-KR" sz="1200" b="1" dirty="0"/>
              <a:t>4</a:t>
            </a:r>
            <a:endParaRPr lang="ko-KR" altLang="ko-KR" sz="1200"/>
          </a:p>
          <a:p>
            <a:pPr lvl="2"/>
            <a:r>
              <a:rPr lang="en-US" altLang="ko-KR" sz="1200" dirty="0"/>
              <a:t>For frequency range from 3 GHz to 6 GHz, L is </a:t>
            </a:r>
            <a:r>
              <a:rPr lang="en-US" altLang="ko-KR" sz="1200" b="1" dirty="0"/>
              <a:t>8</a:t>
            </a:r>
            <a:endParaRPr lang="ko-KR" altLang="ko-KR" sz="1200"/>
          </a:p>
          <a:p>
            <a:pPr lvl="2"/>
            <a:r>
              <a:rPr lang="en-US" altLang="ko-KR" sz="1200" dirty="0"/>
              <a:t>For frequency range from 6 GHz to 52.6 GHz, L is </a:t>
            </a:r>
            <a:r>
              <a:rPr lang="en-US" altLang="ko-KR" sz="1200" b="1" dirty="0" smtClean="0"/>
              <a:t>64</a:t>
            </a:r>
          </a:p>
          <a:p>
            <a:pPr lvl="2"/>
            <a:endParaRPr lang="ko-KR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dirty="0" smtClean="0"/>
              <a:t>For above 6GHz frequency range, max 64 location of actually transmitted </a:t>
            </a:r>
            <a:r>
              <a:rPr lang="en-US" altLang="ko-KR" sz="2200" dirty="0"/>
              <a:t>SS/PBCH </a:t>
            </a:r>
            <a:r>
              <a:rPr lang="en-US" altLang="ko-KR" sz="2200" dirty="0" smtClean="0"/>
              <a:t>blocks should be indicated to UE.</a:t>
            </a:r>
          </a:p>
          <a:p>
            <a:r>
              <a:rPr lang="en-US" altLang="ko-KR" sz="2200" dirty="0" smtClean="0"/>
              <a:t>The method </a:t>
            </a:r>
            <a:r>
              <a:rPr lang="en-US" altLang="ko-KR" sz="2200" dirty="0"/>
              <a:t>for </a:t>
            </a:r>
            <a:r>
              <a:rPr lang="en-US" altLang="ko-KR" sz="2200" dirty="0" smtClean="0"/>
              <a:t>actually </a:t>
            </a:r>
            <a:r>
              <a:rPr lang="en-US" altLang="ko-KR" sz="2200" dirty="0"/>
              <a:t>transmitted SS/PBCH </a:t>
            </a:r>
            <a:r>
              <a:rPr lang="en-US" altLang="ko-KR" sz="2200" dirty="0" smtClean="0"/>
              <a:t>block </a:t>
            </a:r>
            <a:r>
              <a:rPr lang="en-US" altLang="ko-KR" sz="2200" dirty="0"/>
              <a:t>indication </a:t>
            </a:r>
            <a:r>
              <a:rPr lang="en-US" altLang="ko-KR" sz="2200" dirty="0" smtClean="0"/>
              <a:t>should be selected by </a:t>
            </a:r>
            <a:r>
              <a:rPr lang="en-US" altLang="ko-KR" sz="2200" dirty="0"/>
              <a:t>considering </a:t>
            </a:r>
            <a:r>
              <a:rPr lang="en-US" altLang="ko-KR" sz="2200" dirty="0" smtClean="0"/>
              <a:t>both flexibility and signaling </a:t>
            </a:r>
            <a:r>
              <a:rPr lang="en-US" altLang="ko-KR" sz="2200" dirty="0"/>
              <a:t>overhead.</a:t>
            </a:r>
          </a:p>
          <a:p>
            <a:endParaRPr lang="en-US" altLang="ko-KR" sz="24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930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The method for actually transmitted </a:t>
            </a:r>
            <a:r>
              <a:rPr lang="en-US" altLang="ko-KR" sz="2400" dirty="0"/>
              <a:t>SS/PBCH </a:t>
            </a:r>
            <a:r>
              <a:rPr lang="en-US" altLang="ko-KR" sz="2400" dirty="0" smtClean="0"/>
              <a:t>block indication is based on bitmap.</a:t>
            </a:r>
          </a:p>
          <a:p>
            <a:pPr lvl="1"/>
            <a:r>
              <a:rPr lang="en-US" altLang="ko-KR" sz="1800" dirty="0" smtClean="0"/>
              <a:t>For below 6GHz, bitmap (8bits) can be used for </a:t>
            </a:r>
            <a:r>
              <a:rPr lang="en-US" altLang="ko-KR" sz="1800" dirty="0"/>
              <a:t>actually transmitted SS/PBCH block </a:t>
            </a:r>
            <a:r>
              <a:rPr lang="en-US" altLang="ko-KR" sz="1800" dirty="0" smtClean="0"/>
              <a:t>indication</a:t>
            </a:r>
          </a:p>
          <a:p>
            <a:pPr lvl="1"/>
            <a:r>
              <a:rPr lang="en-US" altLang="ko-KR" sz="1800" dirty="0" smtClean="0"/>
              <a:t>For </a:t>
            </a:r>
            <a:r>
              <a:rPr lang="en-US" altLang="ko-KR" sz="1800" dirty="0"/>
              <a:t>a</a:t>
            </a:r>
            <a:r>
              <a:rPr lang="en-US" altLang="ko-KR" sz="1800" dirty="0" smtClean="0"/>
              <a:t>bove 6GHz frequency range,  compressed form of bitmap can be considered. The alternatives are as follows:</a:t>
            </a:r>
          </a:p>
          <a:p>
            <a:pPr lvl="2"/>
            <a:r>
              <a:rPr lang="en-US" altLang="ko-KR" sz="1600" dirty="0" smtClean="0"/>
              <a:t>Alt.1: Group-Bitmap + Bitmap in Group</a:t>
            </a:r>
          </a:p>
          <a:p>
            <a:pPr lvl="2"/>
            <a:r>
              <a:rPr lang="en-US" altLang="ko-KR" sz="1600" dirty="0"/>
              <a:t>Alt.2: Group-Bitmap + The number of actually transmitted SS/PBCH block in </a:t>
            </a:r>
            <a:r>
              <a:rPr lang="en-US" altLang="ko-KR" sz="1600" dirty="0" smtClean="0"/>
              <a:t>Group</a:t>
            </a:r>
          </a:p>
          <a:p>
            <a:pPr lvl="2"/>
            <a:r>
              <a:rPr lang="en-US" altLang="ko-KR" sz="1600" dirty="0" smtClean="0"/>
              <a:t>Alt.3: Group-Bitmap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137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14267</TotalTime>
  <Words>327</Words>
  <Application>Microsoft Office PowerPoint</Application>
  <PresentationFormat>화면 슬라이드 쇼(4:3)</PresentationFormat>
  <Paragraphs>40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굴림</vt:lpstr>
      <vt:lpstr>Malgun Gothic</vt:lpstr>
      <vt:lpstr>Arial</vt:lpstr>
      <vt:lpstr>Calibri</vt:lpstr>
      <vt:lpstr>Office Theme</vt:lpstr>
      <vt:lpstr>WF on Actually Transmitted SS Block Indication</vt:lpstr>
      <vt:lpstr>Background</vt:lpstr>
      <vt:lpstr>Motivation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김은선/책임연구원/차세대표준(연)ACS팀(esun.kim@lge.com)</dc:creator>
  <cp:lastModifiedBy>김영섭/연구원/차세대표준(연)ACS팀(young.kim@lge.com)</cp:lastModifiedBy>
  <cp:revision>651</cp:revision>
  <dcterms:created xsi:type="dcterms:W3CDTF">2014-02-12T17:53:51Z</dcterms:created>
  <dcterms:modified xsi:type="dcterms:W3CDTF">2017-08-21T16:03:54Z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