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7" r:id="rId2"/>
    <p:sldId id="259" r:id="rId3"/>
    <p:sldId id="262" r:id="rId4"/>
    <p:sldId id="25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7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05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090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209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0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72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186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181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310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018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861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95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DAA4E-41EE-4883-A43B-4C7E04D1206B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251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9113" y="1568409"/>
            <a:ext cx="10707758" cy="2387600"/>
          </a:xfrm>
        </p:spPr>
        <p:txBody>
          <a:bodyPr anchor="ctr">
            <a:noAutofit/>
          </a:bodyPr>
          <a:lstStyle/>
          <a:p>
            <a:r>
              <a:rPr lang="en-US" dirty="0" err="1"/>
              <a:t>WF</a:t>
            </a:r>
            <a:r>
              <a:rPr lang="en-US" dirty="0"/>
              <a:t> </a:t>
            </a:r>
            <a:r>
              <a:rPr lang="en-US" dirty="0" smtClean="0"/>
              <a:t>on shadowing for aerial vehicles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077" y="4048084"/>
            <a:ext cx="11343861" cy="1655762"/>
          </a:xfrm>
        </p:spPr>
        <p:txBody>
          <a:bodyPr>
            <a:normAutofit/>
          </a:bodyPr>
          <a:lstStyle/>
          <a:p>
            <a:r>
              <a:rPr lang="en-US" dirty="0" smtClean="0"/>
              <a:t>Intel,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err="1" smtClean="0"/>
              <a:t>R1</a:t>
            </a:r>
            <a:r>
              <a:rPr lang="en-US" sz="1800" dirty="0" smtClean="0"/>
              <a:t>-1709460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89</a:t>
            </a:r>
          </a:p>
          <a:p>
            <a:pPr>
              <a:spcBef>
                <a:spcPct val="0"/>
              </a:spcBef>
              <a:buNone/>
            </a:pPr>
            <a:r>
              <a:rPr lang="en-GB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May 15th </a:t>
            </a: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GB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19th </a:t>
            </a: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6.2.8.1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015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ru-RU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6800" y="1411200"/>
            <a:ext cx="10901082" cy="47643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sz="2000" dirty="0" smtClean="0"/>
              <a:t>Standard deviation of </a:t>
            </a:r>
            <a:r>
              <a:rPr lang="en-US" sz="2000" dirty="0"/>
              <a:t>shadow fading</a:t>
            </a:r>
            <a:r>
              <a:rPr lang="en-US" sz="2000" dirty="0" smtClean="0"/>
              <a:t> was plotted in Figure 1 as function of UT height for each proposal for LOS UMa AV scenario. Average function was calculated assuming equal weight for each proposal. 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093540" y="6164143"/>
            <a:ext cx="62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1. Shadow fading standard deviation as function of UE altitude for LOS UMi AV</a:t>
            </a:r>
            <a:endParaRPr lang="ru-R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281" y="2489933"/>
            <a:ext cx="4925789" cy="36983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070" y="2502681"/>
            <a:ext cx="4891830" cy="367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5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(2/2)</a:t>
            </a:r>
            <a:endParaRPr lang="ru-RU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6800" y="1411200"/>
            <a:ext cx="10901082" cy="47643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sz="2000" dirty="0" smtClean="0"/>
              <a:t>Standard deviation of </a:t>
            </a:r>
            <a:r>
              <a:rPr lang="en-US" sz="2000" dirty="0"/>
              <a:t>shadow fading</a:t>
            </a:r>
            <a:r>
              <a:rPr lang="en-US" sz="2000" dirty="0" smtClean="0"/>
              <a:t> was plotted in Figure </a:t>
            </a:r>
            <a:r>
              <a:rPr lang="en-US" sz="2000" dirty="0" smtClean="0"/>
              <a:t>2 </a:t>
            </a:r>
            <a:r>
              <a:rPr lang="en-US" sz="2000" dirty="0" smtClean="0"/>
              <a:t>as function of UT height for each proposal for LOS </a:t>
            </a:r>
            <a:r>
              <a:rPr lang="en-US" sz="2000" dirty="0" err="1" smtClean="0"/>
              <a:t>RMa</a:t>
            </a:r>
            <a:r>
              <a:rPr lang="en-US" sz="2000" dirty="0" smtClean="0"/>
              <a:t> AV scenario. Average function was calculated assuming equal weight for each proposal. 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093540" y="6164143"/>
            <a:ext cx="62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</a:t>
            </a:r>
            <a:r>
              <a:rPr lang="en-US" dirty="0" smtClean="0"/>
              <a:t>2. </a:t>
            </a:r>
            <a:r>
              <a:rPr lang="en-US" dirty="0" smtClean="0"/>
              <a:t>Shadow fading standard deviation as function of UE altitude for LOS </a:t>
            </a:r>
            <a:r>
              <a:rPr lang="en-US" dirty="0" err="1" smtClean="0"/>
              <a:t>RMa</a:t>
            </a:r>
            <a:r>
              <a:rPr lang="en-US" dirty="0" smtClean="0"/>
              <a:t> </a:t>
            </a:r>
            <a:r>
              <a:rPr lang="en-US" dirty="0" smtClean="0"/>
              <a:t>AV</a:t>
            </a:r>
            <a:endParaRPr lang="ru-R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689" y="2302242"/>
            <a:ext cx="5143651" cy="38619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021" y="2349649"/>
            <a:ext cx="5017370" cy="376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13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411200"/>
            <a:ext cx="10901082" cy="4764313"/>
          </a:xfrm>
        </p:spPr>
        <p:txBody>
          <a:bodyPr>
            <a:noAutofit/>
          </a:bodyPr>
          <a:lstStyle/>
          <a:p>
            <a:pPr lvl="0" hangingPunct="0"/>
            <a:r>
              <a:rPr lang="en-US" dirty="0" smtClean="0">
                <a:solidFill>
                  <a:prstClr val="black"/>
                </a:solidFill>
              </a:rPr>
              <a:t>Adopt </a:t>
            </a:r>
            <a:r>
              <a:rPr lang="en-US" dirty="0">
                <a:solidFill>
                  <a:prstClr val="black"/>
                </a:solidFill>
              </a:rPr>
              <a:t>following function as standard deviation of shadow fading in dB </a:t>
            </a:r>
            <a:r>
              <a:rPr lang="en-US" dirty="0" smtClean="0">
                <a:solidFill>
                  <a:prstClr val="black"/>
                </a:solidFill>
              </a:rPr>
              <a:t>for </a:t>
            </a:r>
            <a:r>
              <a:rPr lang="en-US" dirty="0">
                <a:solidFill>
                  <a:prstClr val="black"/>
                </a:solidFill>
              </a:rPr>
              <a:t>LOS aerial </a:t>
            </a:r>
            <a:r>
              <a:rPr lang="en-US" dirty="0" err="1" smtClean="0">
                <a:solidFill>
                  <a:prstClr val="black"/>
                </a:solidFill>
              </a:rPr>
              <a:t>UEs</a:t>
            </a:r>
            <a:r>
              <a:rPr lang="en-US" dirty="0" smtClean="0">
                <a:solidFill>
                  <a:prstClr val="black"/>
                </a:solidFill>
              </a:rPr>
              <a:t> in </a:t>
            </a:r>
            <a:r>
              <a:rPr lang="en-US" dirty="0" err="1" smtClean="0">
                <a:solidFill>
                  <a:prstClr val="black"/>
                </a:solidFill>
              </a:rPr>
              <a:t>RMa</a:t>
            </a:r>
            <a:r>
              <a:rPr lang="en-US" dirty="0" smtClean="0">
                <a:solidFill>
                  <a:prstClr val="black"/>
                </a:solidFill>
              </a:rPr>
              <a:t> AV and UMa AV. </a:t>
            </a:r>
            <a:endParaRPr lang="en-US" dirty="0">
              <a:solidFill>
                <a:prstClr val="black"/>
              </a:solidFill>
            </a:endParaRPr>
          </a:p>
          <a:p>
            <a:pPr lvl="1" hangingPunct="0"/>
            <a:r>
              <a:rPr lang="en-US" dirty="0" smtClean="0">
                <a:solidFill>
                  <a:prstClr val="black"/>
                </a:solidFill>
              </a:rPr>
              <a:t>A: </a:t>
            </a:r>
            <a:r>
              <a:rPr lang="en-US" dirty="0" err="1" smtClean="0">
                <a:solidFill>
                  <a:prstClr val="black"/>
                </a:solidFill>
              </a:rPr>
              <a:t>FFS</a:t>
            </a:r>
            <a:r>
              <a:rPr lang="en-US" dirty="0" smtClean="0">
                <a:solidFill>
                  <a:prstClr val="black"/>
                </a:solidFill>
              </a:rPr>
              <a:t>; </a:t>
            </a:r>
            <a:r>
              <a:rPr lang="en-US" dirty="0">
                <a:solidFill>
                  <a:prstClr val="black"/>
                </a:solidFill>
              </a:rPr>
              <a:t>B = </a:t>
            </a:r>
            <a:r>
              <a:rPr lang="en-US" dirty="0" smtClean="0">
                <a:solidFill>
                  <a:prstClr val="black"/>
                </a:solidFill>
              </a:rPr>
              <a:t>0.0046; </a:t>
            </a:r>
            <a:r>
              <a:rPr lang="en-US" dirty="0" err="1" smtClean="0">
                <a:solidFill>
                  <a:prstClr val="black"/>
                </a:solidFill>
              </a:rPr>
              <a:t>h0</a:t>
            </a:r>
            <a:r>
              <a:rPr lang="en-US" dirty="0" smtClean="0">
                <a:solidFill>
                  <a:prstClr val="black"/>
                </a:solidFill>
              </a:rPr>
              <a:t> = 10 m for LOS </a:t>
            </a:r>
            <a:r>
              <a:rPr lang="en-US" dirty="0" err="1" smtClean="0">
                <a:solidFill>
                  <a:prstClr val="black"/>
                </a:solidFill>
              </a:rPr>
              <a:t>RMa</a:t>
            </a:r>
            <a:endParaRPr lang="en-US" dirty="0" smtClean="0">
              <a:solidFill>
                <a:prstClr val="black"/>
              </a:solidFill>
            </a:endParaRPr>
          </a:p>
          <a:p>
            <a:pPr lvl="1" hangingPunct="0"/>
            <a:r>
              <a:rPr lang="en-US" dirty="0" smtClean="0">
                <a:solidFill>
                  <a:prstClr val="black"/>
                </a:solidFill>
              </a:rPr>
              <a:t>A: </a:t>
            </a:r>
            <a:r>
              <a:rPr lang="en-US" dirty="0" err="1" smtClean="0">
                <a:solidFill>
                  <a:prstClr val="black"/>
                </a:solidFill>
              </a:rPr>
              <a:t>FFS</a:t>
            </a:r>
            <a:r>
              <a:rPr lang="en-US" dirty="0" smtClean="0">
                <a:solidFill>
                  <a:prstClr val="black"/>
                </a:solidFill>
              </a:rPr>
              <a:t>; </a:t>
            </a:r>
            <a:r>
              <a:rPr lang="en-US" dirty="0">
                <a:solidFill>
                  <a:prstClr val="black"/>
                </a:solidFill>
              </a:rPr>
              <a:t>B = </a:t>
            </a:r>
            <a:r>
              <a:rPr lang="en-US" dirty="0" smtClean="0">
                <a:solidFill>
                  <a:prstClr val="black"/>
                </a:solidFill>
              </a:rPr>
              <a:t>0.0066; </a:t>
            </a:r>
            <a:r>
              <a:rPr lang="en-US" dirty="0" err="1" smtClean="0">
                <a:solidFill>
                  <a:prstClr val="black"/>
                </a:solidFill>
              </a:rPr>
              <a:t>h0</a:t>
            </a:r>
            <a:r>
              <a:rPr lang="en-US" dirty="0" smtClean="0">
                <a:solidFill>
                  <a:prstClr val="black"/>
                </a:solidFill>
              </a:rPr>
              <a:t> = 22.5 m </a:t>
            </a:r>
            <a:r>
              <a:rPr lang="en-US" dirty="0">
                <a:solidFill>
                  <a:prstClr val="black"/>
                </a:solidFill>
              </a:rPr>
              <a:t>for </a:t>
            </a:r>
            <a:r>
              <a:rPr lang="en-US" dirty="0" smtClean="0">
                <a:solidFill>
                  <a:prstClr val="black"/>
                </a:solidFill>
              </a:rPr>
              <a:t>LOS UMa</a:t>
            </a:r>
            <a:endParaRPr lang="en-US" dirty="0">
              <a:solidFill>
                <a:prstClr val="black"/>
              </a:solidFill>
            </a:endParaRPr>
          </a:p>
          <a:p>
            <a:pPr lvl="1" hangingPunct="0"/>
            <a:r>
              <a:rPr lang="en-US" dirty="0" err="1" smtClean="0">
                <a:solidFill>
                  <a:prstClr val="black"/>
                </a:solidFill>
              </a:rPr>
              <a:t>h0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&lt; </a:t>
            </a:r>
            <a:r>
              <a:rPr lang="en-US" dirty="0" err="1">
                <a:solidFill>
                  <a:prstClr val="black"/>
                </a:solidFill>
              </a:rPr>
              <a:t>h</a:t>
            </a:r>
            <a:r>
              <a:rPr lang="en-US" baseline="-25000" dirty="0" err="1">
                <a:solidFill>
                  <a:prstClr val="black"/>
                </a:solidFill>
              </a:rPr>
              <a:t>UT</a:t>
            </a:r>
            <a:r>
              <a:rPr lang="en-US" dirty="0">
                <a:solidFill>
                  <a:prstClr val="black"/>
                </a:solidFill>
              </a:rPr>
              <a:t> &lt; 150 </a:t>
            </a:r>
            <a:r>
              <a:rPr lang="en-US" dirty="0" smtClean="0">
                <a:solidFill>
                  <a:prstClr val="black"/>
                </a:solidFill>
              </a:rPr>
              <a:t>m</a:t>
            </a:r>
          </a:p>
          <a:p>
            <a:pPr lvl="1" hangingPunct="0"/>
            <a:endParaRPr lang="en-US" dirty="0" smtClean="0">
              <a:solidFill>
                <a:prstClr val="black"/>
              </a:solidFill>
            </a:endParaRPr>
          </a:p>
          <a:p>
            <a:pPr lvl="1" hangingPunct="0"/>
            <a:endParaRPr lang="en-US" dirty="0">
              <a:solidFill>
                <a:prstClr val="black"/>
              </a:solidFill>
            </a:endParaRPr>
          </a:p>
          <a:p>
            <a:pPr lvl="1" hangingPunct="0"/>
            <a:endParaRPr lang="en-US" dirty="0" smtClean="0">
              <a:solidFill>
                <a:prstClr val="black"/>
              </a:solidFill>
            </a:endParaRPr>
          </a:p>
          <a:p>
            <a:pPr lvl="1" hangingPunct="0"/>
            <a:r>
              <a:rPr lang="en-US" dirty="0" smtClean="0">
                <a:solidFill>
                  <a:prstClr val="black"/>
                </a:solidFill>
              </a:rPr>
              <a:t>NOTE: </a:t>
            </a:r>
            <a:endParaRPr lang="en-US" dirty="0">
              <a:solidFill>
                <a:prstClr val="black"/>
              </a:solidFill>
            </a:endParaRPr>
          </a:p>
          <a:p>
            <a:pPr marL="457200" lvl="1" indent="0" hangingPunct="0">
              <a:buNone/>
            </a:pPr>
            <a:endParaRPr lang="en-US" dirty="0"/>
          </a:p>
          <a:p>
            <a:pPr marL="457200" lvl="1" indent="0" hangingPunct="0">
              <a:buNone/>
            </a:pPr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600200" y="30175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922368"/>
              </p:ext>
            </p:extLst>
          </p:nvPr>
        </p:nvGraphicFramePr>
        <p:xfrm>
          <a:off x="4319757" y="3376693"/>
          <a:ext cx="3795168" cy="59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Equation" r:id="rId3" imgW="1447800" imgH="228600" progId="Equation.3">
                  <p:embed/>
                </p:oleObj>
              </mc:Choice>
              <mc:Fallback>
                <p:oleObj name="Equation" r:id="rId3" imgW="14478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9757" y="3376693"/>
                        <a:ext cx="3795168" cy="599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63"/>
          <p:cNvSpPr>
            <a:spLocks noChangeArrowheads="1"/>
          </p:cNvSpPr>
          <p:nvPr/>
        </p:nvSpPr>
        <p:spPr bwMode="auto">
          <a:xfrm>
            <a:off x="2743200" y="515493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77"/>
          <p:cNvSpPr>
            <a:spLocks noChangeArrowheads="1"/>
          </p:cNvSpPr>
          <p:nvPr/>
        </p:nvSpPr>
        <p:spPr bwMode="auto">
          <a:xfrm>
            <a:off x="2707920" y="456384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831465"/>
              </p:ext>
            </p:extLst>
          </p:nvPr>
        </p:nvGraphicFramePr>
        <p:xfrm>
          <a:off x="2434787" y="4351129"/>
          <a:ext cx="2054158" cy="803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" name="Equation" r:id="rId5" imgW="1091726" imgH="431613" progId="Equation.3">
                  <p:embed/>
                </p:oleObj>
              </mc:Choice>
              <mc:Fallback>
                <p:oleObj name="Equation" r:id="rId5" imgW="1091726" imgH="431613" progId="Equation.3">
                  <p:embed/>
                  <p:pic>
                    <p:nvPicPr>
                      <p:cNvPr id="0" name="Object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4787" y="4351129"/>
                        <a:ext cx="2054158" cy="8038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766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200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Arial</vt:lpstr>
      <vt:lpstr>Calibri</vt:lpstr>
      <vt:lpstr>Calibri Light</vt:lpstr>
      <vt:lpstr>Office Theme</vt:lpstr>
      <vt:lpstr>Equation</vt:lpstr>
      <vt:lpstr>WF on shadowing for aerial vehicles</vt:lpstr>
      <vt:lpstr>Background (1/2)</vt:lpstr>
      <vt:lpstr>Background (2/2)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Aerials UE KPIs</dc:title>
  <dc:creator>Sosnin, Sergey D</dc:creator>
  <cp:lastModifiedBy>Sergeev, Victor</cp:lastModifiedBy>
  <cp:revision>118</cp:revision>
  <dcterms:created xsi:type="dcterms:W3CDTF">2017-04-06T16:57:34Z</dcterms:created>
  <dcterms:modified xsi:type="dcterms:W3CDTF">2017-05-18T02:56:59Z</dcterms:modified>
</cp:coreProperties>
</file>