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8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9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0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11.xml" ContentType="application/vnd.openxmlformats-officedocument.theme+xml"/>
  <Override PartName="/ppt/slideLayouts/slideLayout48.xml" ContentType="application/vnd.openxmlformats-officedocument.presentationml.slideLayout+xml"/>
  <Override PartName="/ppt/theme/theme1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1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1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26" r:id="rId3"/>
    <p:sldMasterId id="2147483812" r:id="rId4"/>
    <p:sldMasterId id="2147483824" r:id="rId5"/>
    <p:sldMasterId id="2147483828" r:id="rId6"/>
    <p:sldMasterId id="2147483836" r:id="rId7"/>
    <p:sldMasterId id="2147483841" r:id="rId8"/>
    <p:sldMasterId id="2147483864" r:id="rId9"/>
    <p:sldMasterId id="2147483868" r:id="rId10"/>
    <p:sldMasterId id="2147483871" r:id="rId11"/>
    <p:sldMasterId id="2147483878" r:id="rId12"/>
    <p:sldMasterId id="2147483893" r:id="rId13"/>
    <p:sldMasterId id="2147483913" r:id="rId14"/>
    <p:sldMasterId id="2147483917" r:id="rId15"/>
  </p:sldMasterIdLst>
  <p:notesMasterIdLst>
    <p:notesMasterId r:id="rId19"/>
  </p:notesMasterIdLst>
  <p:handoutMasterIdLst>
    <p:handoutMasterId r:id="rId20"/>
  </p:handoutMasterIdLst>
  <p:sldIdLst>
    <p:sldId id="622" r:id="rId16"/>
    <p:sldId id="629" r:id="rId17"/>
    <p:sldId id="633" r:id="rId18"/>
  </p:sldIdLst>
  <p:sldSz cx="9144000" cy="5143500" type="screen16x9"/>
  <p:notesSz cx="6797675" cy="9926638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6" userDrawn="1">
          <p15:clr>
            <a:srgbClr val="A4A3A4"/>
          </p15:clr>
        </p15:guide>
        <p15:guide id="2" pos="2180" userDrawn="1">
          <p15:clr>
            <a:srgbClr val="A4A3A4"/>
          </p15:clr>
        </p15:guide>
        <p15:guide id="3" orient="horz" pos="3150" userDrawn="1">
          <p15:clr>
            <a:srgbClr val="A4A3A4"/>
          </p15:clr>
        </p15:guide>
        <p15:guide id="4" pos="2165" userDrawn="1">
          <p15:clr>
            <a:srgbClr val="A4A3A4"/>
          </p15:clr>
        </p15:guide>
        <p15:guide id="5" orient="horz" pos="2875" userDrawn="1">
          <p15:clr>
            <a:srgbClr val="A4A3A4"/>
          </p15:clr>
        </p15:guide>
        <p15:guide id="6" orient="horz" pos="3127" userDrawn="1">
          <p15:clr>
            <a:srgbClr val="A4A3A4"/>
          </p15:clr>
        </p15:guide>
        <p15:guide id="7" pos="2156" userDrawn="1">
          <p15:clr>
            <a:srgbClr val="A4A3A4"/>
          </p15:clr>
        </p15:guide>
        <p15:guide id="8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1"/>
    <a:srgbClr val="000000"/>
    <a:srgbClr val="001135"/>
    <a:srgbClr val="EDF2F5"/>
    <a:srgbClr val="98A2AE"/>
    <a:srgbClr val="4D5766"/>
    <a:srgbClr val="BEC8D2"/>
    <a:srgbClr val="FFFFFF"/>
    <a:srgbClr val="273142"/>
    <a:srgbClr val="FF99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8" autoAdjust="0"/>
    <p:restoredTop sz="96433" autoAdjust="0"/>
  </p:normalViewPr>
  <p:slideViewPr>
    <p:cSldViewPr snapToGrid="0">
      <p:cViewPr varScale="1">
        <p:scale>
          <a:sx n="126" d="100"/>
          <a:sy n="126" d="100"/>
        </p:scale>
        <p:origin x="27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84"/>
      </p:cViewPr>
      <p:guideLst>
        <p:guide orient="horz" pos="2896"/>
        <p:guide pos="2180"/>
        <p:guide orient="horz" pos="3150"/>
        <p:guide pos="2165"/>
        <p:guide orient="horz" pos="2875"/>
        <p:guide orient="horz" pos="3127"/>
        <p:guide pos="215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8" tIns="45635" rIns="91268" bIns="4563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wrap="square" lIns="91268" tIns="45635" rIns="91268" bIns="45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8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</p:spTree>
    <p:extLst>
      <p:ext uri="{BB962C8B-B14F-4D97-AF65-F5344CB8AC3E}">
        <p14:creationId xmlns:p14="http://schemas.microsoft.com/office/powerpoint/2010/main" val="341612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bg1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1812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headline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67812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599" y="280799"/>
            <a:ext cx="8308800" cy="4359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</a:defRPr>
            </a:lvl2pPr>
            <a:lvl3pPr>
              <a:defRPr>
                <a:solidFill>
                  <a:schemeClr val="bg1"/>
                </a:solidFill>
                <a:latin typeface="+mn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White cover Nokia Blu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088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417600" y="3060000"/>
            <a:ext cx="8308800" cy="15768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 marL="230400" indent="-230400">
              <a:defRPr sz="18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White internal cover slide – Supporting headline in sentence case here</a:t>
            </a:r>
          </a:p>
          <a:p>
            <a:pPr lvl="2"/>
            <a:r>
              <a:rPr lang="en-US" dirty="0"/>
              <a:t>Author/Presenter</a:t>
            </a:r>
          </a:p>
          <a:p>
            <a:pPr lvl="2"/>
            <a:r>
              <a:rPr lang="en-US" dirty="0"/>
              <a:t>DD-MM-YYYY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09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5685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20241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64021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4640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775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29135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197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1268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39919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58260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12299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888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143207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431463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5400312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14344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595763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7352737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536010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4305969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7790213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281241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3202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1289971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7" y="36042"/>
            <a:ext cx="2525759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299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011" y="4650457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414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75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850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4634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7754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9114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3031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53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266005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176756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64957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2156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8778" y="846535"/>
            <a:ext cx="4331677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132" y="846535"/>
            <a:ext cx="4333143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505560" y="4893469"/>
            <a:ext cx="3909646" cy="14406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2008  Nokia 	 V1-Filename.ppt / YYYY-MM-DD / Initials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164123" y="4888706"/>
            <a:ext cx="344366" cy="14882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54E65-ACBA-419B-8A7B-B933F0CCCA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76258"/>
      </p:ext>
    </p:extLst>
  </p:cSld>
  <p:clrMapOvr>
    <a:masterClrMapping/>
  </p:clrMapOvr>
  <p:transition>
    <p:wipe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8979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93144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331930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5476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6651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31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604639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998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942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621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299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8857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723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082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389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282013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20897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05999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4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6.pn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3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6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6" r:id="rId2"/>
    <p:sldLayoutId id="2147483816" r:id="rId3"/>
    <p:sldLayoutId id="2147483805" r:id="rId4"/>
    <p:sldLayoutId id="2147483817" r:id="rId5"/>
    <p:sldLayoutId id="2147483814" r:id="rId6"/>
    <p:sldLayoutId id="2147483818" r:id="rId7"/>
    <p:sldLayoutId id="2147483815" r:id="rId8"/>
    <p:sldLayoutId id="2147483819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FFFFFF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FFFFFF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FFFFFF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6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slide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001135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001135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77" y="4652838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2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303" y="2019150"/>
            <a:ext cx="4191395" cy="11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6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08/04/2017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cs typeface="Arial" charset="0"/>
              </a:rPr>
              <a:t>© Nokia 2014   - File Name   - Version   - Creator   - </a:t>
            </a:r>
            <a:r>
              <a:rPr lang="en-GB" sz="800" dirty="0" err="1">
                <a:solidFill>
                  <a:srgbClr val="68717A"/>
                </a:solidFill>
                <a:cs typeface="Arial" charset="0"/>
              </a:rPr>
              <a:t>DocID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13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08/04/2017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284164" cy="14446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26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76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800"/>
            <a:ext cx="8308800" cy="3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08" r:id="rId3"/>
    <p:sldLayoutId id="2147483809" r:id="rId4"/>
    <p:sldLayoutId id="2147483810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99" y="280799"/>
            <a:ext cx="1080000" cy="1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7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000" y="2430000"/>
            <a:ext cx="1741224" cy="2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0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08/04/2017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FFFFFF"/>
                </a:solidFill>
                <a:latin typeface="Nokia Pure Text Light"/>
                <a:cs typeface="Arial" charset="0"/>
              </a:rPr>
              <a:t>© Nokia 2014   -  RAN1 team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0274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08/04/2017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2014   - RAN1 team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51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dirty="0">
                <a:solidFill>
                  <a:srgbClr val="68717A"/>
                </a:solidFill>
                <a:latin typeface="Arial"/>
                <a:cs typeface="Arial" charset="0"/>
              </a:rPr>
              <a:t>© Nokia Solutions and Networks 2014</a:t>
            </a: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84529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0246" y="285750"/>
            <a:ext cx="5478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b="1" kern="0" dirty="0">
                <a:solidFill>
                  <a:srgbClr val="000000"/>
                </a:solidFill>
              </a:rPr>
              <a:t>3GPP TSG RAN WG1 Meeting </a:t>
            </a:r>
            <a:r>
              <a:rPr lang="en-US" b="1" kern="0" dirty="0">
                <a:solidFill>
                  <a:srgbClr val="000000"/>
                </a:solidFill>
              </a:rPr>
              <a:t>RAN1 #88bis,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b="1" kern="0" dirty="0">
                <a:solidFill>
                  <a:srgbClr val="000000"/>
                </a:solidFill>
              </a:rPr>
              <a:t>Spokane, 3</a:t>
            </a:r>
            <a:r>
              <a:rPr lang="en-US" b="1" kern="0" baseline="30000" dirty="0">
                <a:solidFill>
                  <a:srgbClr val="000000"/>
                </a:solidFill>
              </a:rPr>
              <a:t>rd</a:t>
            </a:r>
            <a:r>
              <a:rPr lang="en-US" b="1" kern="0" dirty="0">
                <a:solidFill>
                  <a:srgbClr val="000000"/>
                </a:solidFill>
              </a:rPr>
              <a:t> –7</a:t>
            </a:r>
            <a:r>
              <a:rPr lang="en-US" b="1" kern="0" baseline="30000" dirty="0">
                <a:solidFill>
                  <a:srgbClr val="000000"/>
                </a:solidFill>
              </a:rPr>
              <a:t>th</a:t>
            </a:r>
            <a:r>
              <a:rPr lang="en-US" b="1" kern="0" dirty="0">
                <a:solidFill>
                  <a:srgbClr val="000000"/>
                </a:solidFill>
              </a:rPr>
              <a:t> April 2017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ja-JP" b="1" kern="0" dirty="0">
                <a:solidFill>
                  <a:srgbClr val="000000"/>
                </a:solidFill>
              </a:rPr>
              <a:t>Agenda item: 8.1.2.5</a:t>
            </a:r>
            <a:endParaRPr kumimoji="1" lang="ja-JP" altLang="en-US" b="1" kern="0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28750" y="1812235"/>
            <a:ext cx="628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3200" dirty="0">
                <a:latin typeface="Calibri" panose="020F0502020204030204" pitchFamily="34" charset="0"/>
              </a:rPr>
              <a:t>WF on uplink power control</a:t>
            </a:r>
            <a:endParaRPr lang="en-US" sz="3000" kern="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4450" y="2800350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100" kern="0" dirty="0">
                <a:solidFill>
                  <a:srgbClr val="000000"/>
                </a:solidFill>
              </a:rPr>
              <a:t>Nokia, ASB, </a:t>
            </a:r>
            <a:r>
              <a:rPr lang="en-GB" altLang="ko-KR" dirty="0" err="1"/>
              <a:t>InterDigital</a:t>
            </a:r>
            <a:r>
              <a:rPr lang="en-GB" altLang="ko-KR" dirty="0"/>
              <a:t>, OPPO, NTT DOCOMO, Intel, </a:t>
            </a:r>
            <a:r>
              <a:rPr lang="en-GB" altLang="ko-KR" dirty="0" err="1"/>
              <a:t>ZTE,Huawei</a:t>
            </a:r>
            <a:r>
              <a:rPr lang="en-GB" altLang="ko-KR" dirty="0"/>
              <a:t>, Ericsson, LGE, </a:t>
            </a:r>
            <a:r>
              <a:rPr lang="en-GB" altLang="ko-KR" dirty="0">
                <a:solidFill>
                  <a:prstClr val="black"/>
                </a:solidFill>
              </a:rPr>
              <a:t>[Mitsubishi]</a:t>
            </a:r>
            <a:endParaRPr lang="en-US" sz="2100" kern="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2472" y="285750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kern="0" dirty="0">
                <a:solidFill>
                  <a:srgbClr val="000000"/>
                </a:solidFill>
              </a:rPr>
              <a:t>R1-1706841</a:t>
            </a:r>
            <a:endParaRPr lang="ko-KR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330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62642"/>
            <a:ext cx="8229600" cy="37319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ko-KR" sz="2000" u="sng" dirty="0"/>
              <a:t>Agreements </a:t>
            </a:r>
            <a:r>
              <a:rPr lang="en-US" altLang="ko-KR" sz="2000" u="sng" dirty="0"/>
              <a:t>at </a:t>
            </a:r>
            <a:r>
              <a:rPr lang="en-GB" altLang="ko-KR" sz="2000" u="sng" dirty="0"/>
              <a:t>RAN1#88 Athens</a:t>
            </a:r>
            <a:endParaRPr lang="ko-KR" altLang="ko-KR" sz="2000" u="sng" dirty="0"/>
          </a:p>
          <a:p>
            <a:pPr lvl="0"/>
            <a:r>
              <a:rPr lang="en-US" altLang="ko-KR" sz="2000" dirty="0"/>
              <a:t>NR supports beam specific power control as baseline.</a:t>
            </a:r>
            <a:endParaRPr lang="ko-KR" altLang="ko-KR" sz="2000" dirty="0"/>
          </a:p>
          <a:p>
            <a:pPr lvl="1"/>
            <a:r>
              <a:rPr lang="en-US" altLang="ko-KR" sz="2000" dirty="0"/>
              <a:t>FFS details especially regarding handling layer/layer-group/panel specific/beam group specific/beam pair link specific power control</a:t>
            </a:r>
            <a:endParaRPr lang="ko-KR" altLang="ko-KR" sz="2000" dirty="0"/>
          </a:p>
          <a:p>
            <a:pPr lvl="1"/>
            <a:r>
              <a:rPr lang="en-US" altLang="ko-KR" sz="2000" dirty="0"/>
              <a:t>FFS whether to apply open loop only, closed loop only, or both</a:t>
            </a:r>
            <a:endParaRPr lang="ko-KR" altLang="ko-KR" sz="2000" dirty="0"/>
          </a:p>
          <a:p>
            <a:pPr lvl="0"/>
            <a:r>
              <a:rPr lang="en-US" altLang="ko-KR" sz="2000" dirty="0"/>
              <a:t>Waveform (CP-OFDM vs. DFT-s-OFDM) specific power control for a UE, e.g., PHR, offset needs to be studied in WI.</a:t>
            </a:r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4167673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85825"/>
            <a:ext cx="8229600" cy="3693558"/>
          </a:xfrm>
        </p:spPr>
        <p:txBody>
          <a:bodyPr>
            <a:noAutofit/>
          </a:bodyPr>
          <a:lstStyle/>
          <a:p>
            <a:pPr lvl="0"/>
            <a:r>
              <a:rPr lang="en-US" altLang="ko-KR" sz="1600" dirty="0"/>
              <a:t>For beam specific power control, NR defines beam specific open &amp; closed loop parameters. </a:t>
            </a:r>
          </a:p>
          <a:p>
            <a:pPr lvl="1"/>
            <a:r>
              <a:rPr lang="en-US" altLang="ko-KR" sz="1600" dirty="0"/>
              <a:t>FFS: details on beam common parameter(s)</a:t>
            </a:r>
          </a:p>
          <a:p>
            <a:pPr lvl="1"/>
            <a:r>
              <a:rPr lang="en-US" altLang="ko-KR" sz="1600" dirty="0"/>
              <a:t>Note: Agreed on RAN1 #88 FFS details on “beam specific”, especially regarding handling layer/layer-group/panel specific/beam group specific/beam pair link specific power control</a:t>
            </a:r>
          </a:p>
          <a:p>
            <a:r>
              <a:rPr lang="en-US" altLang="ko-KR" sz="1600" dirty="0" err="1"/>
              <a:t>gNB</a:t>
            </a:r>
            <a:r>
              <a:rPr lang="en-US" altLang="ko-KR" sz="1600" dirty="0"/>
              <a:t> is aware of the power headroom differences for different waveforms, if the UE can be configured for both waveforms.</a:t>
            </a:r>
          </a:p>
          <a:p>
            <a:pPr lvl="1"/>
            <a:r>
              <a:rPr lang="en-US" altLang="ko-KR" sz="1400" dirty="0"/>
              <a:t>FFS: offset configured/specified, reported, </a:t>
            </a:r>
          </a:p>
          <a:p>
            <a:pPr lvl="1"/>
            <a:r>
              <a:rPr lang="en-US" altLang="ko-KR" sz="1400" dirty="0"/>
              <a:t>FFS on the details of power control parameters for example, </a:t>
            </a:r>
            <a:r>
              <a:rPr lang="en-US" altLang="ko-KR" sz="1400" dirty="0" err="1"/>
              <a:t>P_c</a:t>
            </a:r>
            <a:r>
              <a:rPr lang="en-US" altLang="ko-KR" sz="1400" dirty="0"/>
              <a:t>, Max or other open/closed loop parameter</a:t>
            </a:r>
          </a:p>
        </p:txBody>
      </p:sp>
    </p:spTree>
    <p:extLst>
      <p:ext uri="{BB962C8B-B14F-4D97-AF65-F5344CB8AC3E}">
        <p14:creationId xmlns:p14="http://schemas.microsoft.com/office/powerpoint/2010/main" val="2437817567"/>
      </p:ext>
    </p:extLst>
  </p:cSld>
  <p:clrMapOvr>
    <a:masterClrMapping/>
  </p:clrMapOvr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10.xml><?xml version="1.0" encoding="utf-8"?>
<a:theme xmlns:a="http://schemas.openxmlformats.org/drawingml/2006/main" name="1_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46851E88-5939-4AE8-A342-0C96B236AA8A}"/>
    </a:ext>
  </a:extLst>
</a:theme>
</file>

<file path=ppt/theme/theme11.xml><?xml version="1.0" encoding="utf-8"?>
<a:theme xmlns:a="http://schemas.openxmlformats.org/drawingml/2006/main" name="CRCL_M2M v1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Headline Light" panose="020B03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" id="{DCDE6519-91B4-4672-9FDC-115FB91B4CAE}" vid="{D0CF8F22-AE4B-4FAA-939C-C0BA9D10245A}"/>
    </a:ext>
  </a:extLst>
</a:theme>
</file>

<file path=ppt/theme/theme12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BD7BB592-C98C-4985-9637-2A9DD0536013}"/>
    </a:ext>
  </a:extLst>
</a:theme>
</file>

<file path=ppt/theme/theme13.xml><?xml version="1.0" encoding="utf-8"?>
<a:theme xmlns:a="http://schemas.openxmlformats.org/drawingml/2006/main" name="Presentation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95AB93D0-D871-4594-8FF8-938B8BFFF307}"/>
    </a:ext>
  </a:extLst>
</a:theme>
</file>

<file path=ppt/theme/theme14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12419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930F4F97-A27C-483A-8BEF-E84369B9D0E1}"/>
    </a:ext>
  </a:extLst>
</a:theme>
</file>

<file path=ppt/theme/theme3.xml><?xml version="1.0" encoding="utf-8"?>
<a:theme xmlns:a="http://schemas.openxmlformats.org/drawingml/2006/main" name="2_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8BE377BF-57C7-4D15-997B-2DF71F11D2DD}"/>
    </a:ext>
  </a:extLst>
</a:theme>
</file>

<file path=ppt/theme/theme4.xml><?xml version="1.0" encoding="utf-8"?>
<a:theme xmlns:a="http://schemas.openxmlformats.org/drawingml/2006/main" name="5. Final Slide Blu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31752B4B-7ECE-4A23-B359-849AD06E6571}"/>
    </a:ext>
  </a:extLst>
</a:theme>
</file>

<file path=ppt/theme/theme5.xml><?xml version="1.0" encoding="utf-8"?>
<a:theme xmlns:a="http://schemas.openxmlformats.org/drawingml/2006/main" name="6_Final Slide Whit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AB7D7835-EF83-4281-8AD6-7DC27A201667}"/>
    </a:ext>
  </a:extLst>
</a:theme>
</file>

<file path=ppt/theme/theme6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01FEBA98-9536-4758-84CB-FAD3DEEADB71}"/>
    </a:ext>
  </a:extLst>
</a:theme>
</file>

<file path=ppt/theme/theme7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D0DE3BB8-45BC-4E83-B19E-0E32ECD6E70F}"/>
    </a:ext>
  </a:extLst>
</a:theme>
</file>

<file path=ppt/theme/theme8.xml><?xml version="1.0" encoding="utf-8"?>
<a:theme xmlns:a="http://schemas.openxmlformats.org/drawingml/2006/main" name="1_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9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243</Words>
  <Application>Microsoft Office PowerPoint</Application>
  <PresentationFormat>On-screen Show (16:9)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3</vt:i4>
      </vt:variant>
    </vt:vector>
  </HeadingPairs>
  <TitlesOfParts>
    <vt:vector size="27" baseType="lpstr">
      <vt:lpstr>Lucida Grande</vt:lpstr>
      <vt:lpstr>맑은 고딕</vt:lpstr>
      <vt:lpstr>ヒラギノ角ゴ Pro W3</vt:lpstr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Nokia_Pure_PPT_CORP_V2</vt:lpstr>
      <vt:lpstr>Nokia Master Blue Background</vt:lpstr>
      <vt:lpstr>2_Nokia Master Blue Background</vt:lpstr>
      <vt:lpstr>5. Final Slide Blue</vt:lpstr>
      <vt:lpstr>6_Final Slide White</vt:lpstr>
      <vt:lpstr>1_Nokia Master Blue Background</vt:lpstr>
      <vt:lpstr>Nokia PowerPoint Template Nokia Pure v9</vt:lpstr>
      <vt:lpstr>1_Nokia_Pure_PPT_CORP_V2</vt:lpstr>
      <vt:lpstr>NET_PPT_Temp_Arial_Macro_Free_v52</vt:lpstr>
      <vt:lpstr>1_3 Nokia Blue Master plain</vt:lpstr>
      <vt:lpstr>CRCL_M2M v1</vt:lpstr>
      <vt:lpstr>4 Nokia Blue EXTERNAL Master end slide</vt:lpstr>
      <vt:lpstr>Presentation2</vt:lpstr>
      <vt:lpstr>Nokia PowerPoint Template Nokia Pure v13</vt:lpstr>
      <vt:lpstr>Office Theme</vt:lpstr>
      <vt:lpstr>PowerPoint Presentation</vt:lpstr>
      <vt:lpstr>Background</vt:lpstr>
      <vt:lpstr>Proposal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2016-08-16T08:06:17Z</dcterms:created>
  <dcterms:modified xsi:type="dcterms:W3CDTF">2017-04-07T18:46:57Z</dcterms:modified>
</cp:coreProperties>
</file>