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936" y="7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Samsung, …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merging of categories for Type II CSI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8.1.2.3.5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/>
              <a:t>R1-1706835</a:t>
            </a:r>
            <a:endParaRPr lang="ja-JP" altLang="en-US" sz="18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 fontScale="92500"/>
          </a:bodyPr>
          <a:lstStyle/>
          <a:p>
            <a:r>
              <a:rPr lang="en-GB" dirty="0"/>
              <a:t>In RAN1#87ah, an agreement on a number of Type II CSI feedback schemes for further study was made:</a:t>
            </a:r>
            <a:endParaRPr lang="en-US" dirty="0"/>
          </a:p>
          <a:p>
            <a:pPr lvl="1"/>
            <a:r>
              <a:rPr lang="en-GB" sz="1800" b="1" u="sng" dirty="0"/>
              <a:t>Agreements:</a:t>
            </a:r>
            <a:endParaRPr lang="en-US" sz="2800" dirty="0"/>
          </a:p>
          <a:p>
            <a:pPr lvl="1"/>
            <a:r>
              <a:rPr lang="en-GB" sz="1800" dirty="0"/>
              <a:t>The following two categories of Type II CSI are considered:</a:t>
            </a:r>
            <a:endParaRPr lang="en-US" sz="2800" dirty="0"/>
          </a:p>
          <a:p>
            <a:pPr lvl="2"/>
            <a:r>
              <a:rPr lang="en-GB" dirty="0"/>
              <a:t>Category 1: </a:t>
            </a:r>
            <a:r>
              <a:rPr lang="en-GB" dirty="0" err="1"/>
              <a:t>Precoder</a:t>
            </a:r>
            <a:r>
              <a:rPr lang="en-GB" dirty="0"/>
              <a:t> feedback</a:t>
            </a:r>
            <a:endParaRPr lang="en-US" sz="2800" dirty="0"/>
          </a:p>
          <a:p>
            <a:pPr lvl="2"/>
            <a:r>
              <a:rPr lang="en-GB" dirty="0"/>
              <a:t>Category 2: Covariance matrix feedback</a:t>
            </a:r>
            <a:endParaRPr lang="en-US" sz="2800" dirty="0"/>
          </a:p>
          <a:p>
            <a:pPr lvl="2"/>
            <a:r>
              <a:rPr lang="en-GB" dirty="0"/>
              <a:t>Category 3: Hybrid CSI feedback i.e. Type II CSI codebook can be used in conjunction with LTE-Class-B-type-like CSI feedback (e.g. based on port selection/combination codebook)</a:t>
            </a:r>
            <a:endParaRPr lang="sv-SE" dirty="0"/>
          </a:p>
          <a:p>
            <a:r>
              <a:rPr lang="sv-SE" dirty="0"/>
              <a:t>C</a:t>
            </a:r>
            <a:r>
              <a:rPr lang="en-US" dirty="0" err="1"/>
              <a:t>ategory</a:t>
            </a:r>
            <a:r>
              <a:rPr lang="en-US" dirty="0"/>
              <a:t> 1 targets non-</a:t>
            </a:r>
            <a:r>
              <a:rPr lang="en-US" dirty="0" err="1"/>
              <a:t>precoded</a:t>
            </a:r>
            <a:r>
              <a:rPr lang="en-US" dirty="0"/>
              <a:t> CSI-RS operation with a moderate to many antenna ports while Category 3 targets </a:t>
            </a:r>
            <a:r>
              <a:rPr lang="en-US" dirty="0" err="1"/>
              <a:t>beamformed</a:t>
            </a:r>
            <a:r>
              <a:rPr lang="en-US" dirty="0"/>
              <a:t> CSI-RS operation with relatively few antennas ports</a:t>
            </a:r>
          </a:p>
          <a:p>
            <a:r>
              <a:rPr lang="sv-SE" dirty="0" err="1"/>
              <a:t>Category</a:t>
            </a:r>
            <a:r>
              <a:rPr lang="sv-SE" dirty="0"/>
              <a:t> 1 </a:t>
            </a:r>
            <a:r>
              <a:rPr lang="sv-SE" dirty="0" err="1"/>
              <a:t>comprises</a:t>
            </a:r>
            <a:r>
              <a:rPr lang="sv-SE" dirty="0"/>
              <a:t> ”</a:t>
            </a:r>
            <a:r>
              <a:rPr lang="sv-SE" dirty="0" err="1"/>
              <a:t>beam</a:t>
            </a:r>
            <a:r>
              <a:rPr lang="sv-SE" dirty="0"/>
              <a:t> </a:t>
            </a:r>
            <a:r>
              <a:rPr lang="sv-SE" dirty="0" err="1"/>
              <a:t>selection</a:t>
            </a:r>
            <a:r>
              <a:rPr lang="sv-SE" dirty="0"/>
              <a:t>” + ”</a:t>
            </a:r>
            <a:r>
              <a:rPr lang="sv-SE" dirty="0" err="1"/>
              <a:t>amplitude</a:t>
            </a:r>
            <a:r>
              <a:rPr lang="sv-SE" dirty="0"/>
              <a:t>/</a:t>
            </a:r>
            <a:r>
              <a:rPr lang="sv-SE" dirty="0" err="1"/>
              <a:t>phase</a:t>
            </a:r>
            <a:r>
              <a:rPr lang="sv-SE" dirty="0"/>
              <a:t> </a:t>
            </a:r>
            <a:r>
              <a:rPr lang="sv-SE" dirty="0" err="1"/>
              <a:t>combining</a:t>
            </a:r>
            <a:r>
              <a:rPr lang="sv-SE" dirty="0"/>
              <a:t>” </a:t>
            </a:r>
            <a:r>
              <a:rPr lang="sv-SE" dirty="0" err="1"/>
              <a:t>while</a:t>
            </a:r>
            <a:r>
              <a:rPr lang="sv-SE" dirty="0"/>
              <a:t> </a:t>
            </a:r>
            <a:r>
              <a:rPr lang="sv-SE" dirty="0" err="1"/>
              <a:t>Category</a:t>
            </a:r>
            <a:r>
              <a:rPr lang="sv-SE" dirty="0"/>
              <a:t> 3 </a:t>
            </a:r>
            <a:r>
              <a:rPr lang="sv-SE" dirty="0" err="1"/>
              <a:t>comprises</a:t>
            </a:r>
            <a:r>
              <a:rPr lang="sv-SE" dirty="0"/>
              <a:t> ”</a:t>
            </a:r>
            <a:r>
              <a:rPr lang="sv-SE" dirty="0" err="1"/>
              <a:t>amplitude</a:t>
            </a:r>
            <a:r>
              <a:rPr lang="sv-SE" dirty="0"/>
              <a:t>/</a:t>
            </a:r>
            <a:r>
              <a:rPr lang="sv-SE" dirty="0" err="1"/>
              <a:t>phase</a:t>
            </a:r>
            <a:r>
              <a:rPr lang="sv-SE" dirty="0"/>
              <a:t> </a:t>
            </a:r>
            <a:r>
              <a:rPr lang="sv-SE" dirty="0" err="1"/>
              <a:t>combining</a:t>
            </a:r>
            <a:r>
              <a:rPr lang="sv-SE" dirty="0"/>
              <a:t>”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lvl="0"/>
                <a:r>
                  <a:rPr lang="sv-SE" dirty="0"/>
                  <a:t>Category 1 </a:t>
                </a:r>
                <a:r>
                  <a:rPr lang="en-US" dirty="0"/>
                  <a:t>and Category 3 is merged using a unified codebook formulation, where</a:t>
                </a:r>
              </a:p>
              <a:p>
                <a:pPr lvl="1"/>
                <a:r>
                  <a:rPr lang="en-US" dirty="0"/>
                  <a:t>The same amplitude and phase combining codebook is used </a:t>
                </a:r>
              </a:p>
              <a:p>
                <a:pPr lvl="1"/>
                <a:r>
                  <a:rPr lang="en-US" dirty="0"/>
                  <a:t>Beam selection is used when the number of antenna ports is larger than X</a:t>
                </a:r>
              </a:p>
              <a:p>
                <a:pPr lvl="1"/>
                <a:r>
                  <a:rPr lang="en-US" dirty="0"/>
                  <a:t>Beam selection </a:t>
                </a:r>
                <a:r>
                  <a:rPr lang="sv-SE" dirty="0"/>
                  <a:t>is </a:t>
                </a:r>
                <a:r>
                  <a:rPr lang="en-US" dirty="0"/>
                  <a:t>not used when the number of antenna ports is smaller than or equal to X</a:t>
                </a:r>
              </a:p>
              <a:p>
                <a:pPr lvl="1"/>
                <a:r>
                  <a:rPr lang="en-CA" dirty="0"/>
                  <a:t>E.g. </a:t>
                </a:r>
                <a14:m>
                  <m:oMath xmlns:m="http://schemas.openxmlformats.org/officeDocument/2006/math">
                    <m:r>
                      <a:rPr lang="en-CA" b="1" i="1">
                        <a:latin typeface="Cambria Math" panose="02040503050406030204" pitchFamily="18" charset="0"/>
                      </a:rPr>
                      <m:t>𝑾</m:t>
                    </m:r>
                    <m:r>
                      <a:rPr lang="en-CA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1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en-US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𝑁𝑃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p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𝑩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sub>
                                </m:sSub>
                              </m:sub>
                            </m:sSub>
                            <m:r>
                              <a:rPr lang="en-CA" b="1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acc>
                              <m:accPr>
                                <m:chr m:val="̃"/>
                                <m:ctrlPr>
                                  <a:rPr lang="en-US" b="1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CA" b="1" i="1"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e>
                            </m:acc>
                            <m:r>
                              <a:rPr lang="en-CA" b="1" i="1">
                                <a:latin typeface="Cambria Math" panose="02040503050406030204" pitchFamily="18" charset="0"/>
                              </a:rPr>
                              <m:t>,  </m:t>
                            </m:r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if</m:t>
                            </m:r>
                            <m:r>
                              <a:rPr lang="en-CA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CA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CA">
                                    <a:latin typeface="Cambria Math" panose="02040503050406030204" pitchFamily="18" charset="0"/>
                                  </a:rPr>
                                  <m:t>ports</m:t>
                                </m:r>
                              </m:sub>
                            </m:sSub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&gt;</m:t>
                            </m:r>
                            <m:r>
                              <a:rPr lang="sv-SE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𝐵𝐹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p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CA" b="1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acc>
                              <m:accPr>
                                <m:chr m:val="̃"/>
                                <m:ctrlPr>
                                  <a:rPr lang="en-US" b="1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CA" b="1" i="1"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e>
                            </m:acc>
                            <m:r>
                              <a:rPr lang="en-CA" b="1" i="1">
                                <a:latin typeface="Cambria Math" panose="02040503050406030204" pitchFamily="18" charset="0"/>
                              </a:rPr>
                              <m:t>,                   </m:t>
                            </m:r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if</m:t>
                            </m:r>
                            <m:r>
                              <a:rPr lang="en-CA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CA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CA">
                                    <a:latin typeface="Cambria Math" panose="02040503050406030204" pitchFamily="18" charset="0"/>
                                  </a:rPr>
                                  <m:t>ports</m:t>
                                </m:r>
                              </m:sub>
                            </m:sSub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sv-SE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  <m:r>
                              <a:rPr lang="en-CA" b="1" i="1">
                                <a:latin typeface="Cambria Math" panose="02040503050406030204" pitchFamily="18" charset="0"/>
                              </a:rPr>
                              <m:t>   </m:t>
                            </m:r>
                          </m:e>
                        </m:eqArr>
                      </m:e>
                    </m:d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Value of X is FFS</a:t>
                </a:r>
              </a:p>
              <a:p>
                <a:pPr lvl="2"/>
                <a:r>
                  <a:rPr lang="en-US" dirty="0"/>
                  <a:t>X may depend on the number of configured beams L</a:t>
                </a:r>
              </a:p>
              <a:p>
                <a:pPr lvl="3"/>
                <a:r>
                  <a:rPr lang="en-US" dirty="0"/>
                  <a:t>E.g. X=2L</a:t>
                </a:r>
              </a:p>
              <a:p>
                <a:pPr lvl="2"/>
                <a:r>
                  <a:rPr lang="en-US" dirty="0"/>
                  <a:t>X&lt;8 at least for some L</a:t>
                </a:r>
              </a:p>
              <a:p>
                <a:pPr lvl="0"/>
                <a:endParaRPr lang="en-US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821" t="-30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1358</TotalTime>
  <Words>229</Words>
  <Application>Microsoft Office PowerPoint</Application>
  <PresentationFormat>Widescreen</PresentationFormat>
  <Paragraphs>33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Arial</vt:lpstr>
      <vt:lpstr>Calibri</vt:lpstr>
      <vt:lpstr>Cambria Math</vt:lpstr>
      <vt:lpstr>Ericsson Capital TT</vt:lpstr>
      <vt:lpstr>PresentationTemplate2011</vt:lpstr>
      <vt:lpstr>WF on merging of categories for Type II CSI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Sebastian Faxér</cp:lastModifiedBy>
  <cp:revision>25</cp:revision>
  <dcterms:created xsi:type="dcterms:W3CDTF">2017-03-31T09:46:41Z</dcterms:created>
  <dcterms:modified xsi:type="dcterms:W3CDTF">2017-04-07T16:35:21Z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