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73" r:id="rId3"/>
    <p:sldId id="272" r:id="rId4"/>
    <p:sldId id="275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06" autoAdjust="0"/>
    <p:restoredTop sz="94746" autoAdjust="0"/>
  </p:normalViewPr>
  <p:slideViewPr>
    <p:cSldViewPr>
      <p:cViewPr varScale="1">
        <p:scale>
          <a:sx n="71" d="100"/>
          <a:sy n="71" d="100"/>
        </p:scale>
        <p:origin x="-36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114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8E8AE-8300-364E-9DC7-3E1092BB43A5}" type="datetimeFigureOut">
              <a:rPr kumimoji="1" lang="en-US" smtClean="0"/>
              <a:pPr/>
              <a:t>4/7/2017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6110C-0CAC-A148-B707-57B87DDB721D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971353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32875-3A35-3540-9A10-6A16704B3EAF}" type="datetimeFigureOut">
              <a:rPr kumimoji="1" lang="en-US" smtClean="0"/>
              <a:pPr/>
              <a:t>4/7/2017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A4D85-DCAF-D74A-B6DE-9E731F398C12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567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PRACH </a:t>
            </a:r>
            <a:r>
              <a:rPr lang="en-US" altLang="ja-JP" dirty="0" smtClean="0"/>
              <a:t>Transmission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Nokia, </a:t>
            </a:r>
            <a:r>
              <a:rPr lang="en-US" altLang="ko-KR" dirty="0">
                <a:solidFill>
                  <a:schemeClr val="tx1"/>
                </a:solidFill>
              </a:rPr>
              <a:t>Alcatel-Lucent Shanghai Bell</a:t>
            </a:r>
            <a:r>
              <a:rPr lang="en-US" altLang="ja-JP" dirty="0" smtClean="0">
                <a:solidFill>
                  <a:schemeClr val="tx1"/>
                </a:solidFill>
              </a:rPr>
              <a:t> 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660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Ad Hoc Meeting </a:t>
            </a:r>
          </a:p>
          <a:p>
            <a:r>
              <a:rPr lang="en-US" altLang="ja-JP" dirty="0" smtClean="0"/>
              <a:t>Spokane, WA, USA 3</a:t>
            </a:r>
            <a:r>
              <a:rPr lang="en-US" altLang="ja-JP" baseline="30000" dirty="0" smtClean="0"/>
              <a:t>rd</a:t>
            </a:r>
            <a:r>
              <a:rPr lang="en-US" altLang="ja-JP" dirty="0" smtClean="0"/>
              <a:t> – 7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March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 smtClean="0"/>
              <a:t>8.1.1.4.1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R1-1706820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Agreements </a:t>
            </a:r>
          </a:p>
          <a:p>
            <a:pPr lvl="1"/>
            <a:r>
              <a:rPr lang="en-US" altLang="ko-KR" dirty="0" smtClean="0"/>
              <a:t>For </a:t>
            </a:r>
            <a:r>
              <a:rPr lang="en-US" altLang="ko-KR" dirty="0"/>
              <a:t>4-step RACH procedure, a RACH transmission occasion is defined as the time-frequency resource on which a PRACH message 1 is transmitted using the configured PRACH preamble format with a single particular </a:t>
            </a:r>
            <a:r>
              <a:rPr lang="en-US" altLang="ko-KR" dirty="0" err="1"/>
              <a:t>tx</a:t>
            </a:r>
            <a:r>
              <a:rPr lang="en-US" altLang="ko-KR" dirty="0"/>
              <a:t> </a:t>
            </a:r>
            <a:r>
              <a:rPr lang="en-US" altLang="ko-KR" dirty="0" smtClean="0"/>
              <a:t>beam</a:t>
            </a:r>
          </a:p>
          <a:p>
            <a:pPr lvl="1"/>
            <a:r>
              <a:rPr lang="en-US" altLang="ko-KR" dirty="0"/>
              <a:t>NR at least supports transmission of a single Msg.1 before the end of a monitored  RAR window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2194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Background(Example)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altLang="ja-JP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kumimoji="1" lang="en-US" sz="32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750593"/>
              </p:ext>
            </p:extLst>
          </p:nvPr>
        </p:nvGraphicFramePr>
        <p:xfrm>
          <a:off x="1692473" y="1370821"/>
          <a:ext cx="6911975" cy="499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Visio" r:id="rId3" imgW="8120361" imgH="5872945" progId="Visio.Drawing.11">
                  <p:embed/>
                </p:oleObj>
              </mc:Choice>
              <mc:Fallback>
                <p:oleObj name="Visio" r:id="rId3" imgW="8120361" imgH="587294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473" y="1370821"/>
                        <a:ext cx="6911975" cy="4999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3528" y="213285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Case I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486916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Case II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93414" y="3422469"/>
            <a:ext cx="7994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Duration of RACH preamble format can be very long in order to cover all of Rx beams at TRP</a:t>
            </a:r>
            <a:endParaRPr lang="ko-KR" altLang="en-US" dirty="0"/>
          </a:p>
        </p:txBody>
      </p:sp>
      <p:sp>
        <p:nvSpPr>
          <p:cNvPr id="9" name="아래쪽 화살표 8"/>
          <p:cNvSpPr/>
          <p:nvPr/>
        </p:nvSpPr>
        <p:spPr>
          <a:xfrm>
            <a:off x="4283968" y="3870340"/>
            <a:ext cx="576064" cy="4227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09600" y="6278563"/>
            <a:ext cx="7994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Short RACH burst provides scheduling flexibility 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92080" y="3782311"/>
            <a:ext cx="3851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E.x</a:t>
            </a:r>
            <a:r>
              <a:rPr lang="en-US" altLang="ko-KR" dirty="0" smtClean="0"/>
              <a:t>) </a:t>
            </a:r>
            <a:r>
              <a:rPr lang="en-US" altLang="ko-KR" dirty="0" err="1" smtClean="0"/>
              <a:t>num</a:t>
            </a:r>
            <a:r>
              <a:rPr lang="en-US" altLang="ko-KR" dirty="0" smtClean="0"/>
              <a:t> of Beams : 16, 32, 64.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182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lvl="1" indent="-342900"/>
            <a:r>
              <a:rPr lang="en-US" altLang="ko-KR" dirty="0" smtClean="0"/>
              <a:t>Define A “RACH burst set” to consist of one or multiple RACH bursts</a:t>
            </a:r>
          </a:p>
          <a:p>
            <a:pPr marL="742950" lvl="2" indent="-342900"/>
            <a:r>
              <a:rPr lang="en-US" altLang="ko-KR" dirty="0"/>
              <a:t>A “RACH </a:t>
            </a:r>
            <a:r>
              <a:rPr lang="en-US" altLang="ko-KR" dirty="0" smtClean="0"/>
              <a:t>burst” </a:t>
            </a:r>
            <a:r>
              <a:rPr lang="en-US" altLang="ko-KR" dirty="0"/>
              <a:t>consists of one </a:t>
            </a:r>
            <a:r>
              <a:rPr lang="en-US" altLang="ko-KR" dirty="0" smtClean="0"/>
              <a:t>or multiple RACH occasions</a:t>
            </a:r>
          </a:p>
          <a:p>
            <a:pPr marL="1200150" lvl="3" indent="-342900"/>
            <a:r>
              <a:rPr lang="en-US" altLang="ko-KR" dirty="0" smtClean="0"/>
              <a:t>Baseline: A UE chooses only one RACH occasion within a RACH burst</a:t>
            </a:r>
            <a:endParaRPr lang="en-US" altLang="ko-KR" dirty="0" smtClean="0"/>
          </a:p>
          <a:p>
            <a:pPr marL="1200150" lvl="3" indent="-342900"/>
            <a:r>
              <a:rPr lang="en-US" altLang="ko-KR" dirty="0" smtClean="0"/>
              <a:t>FFS: A UE chooses multiple consecutive occasions (associated </a:t>
            </a:r>
            <a:r>
              <a:rPr lang="en-US" altLang="ko-KR" smtClean="0"/>
              <a:t>with same </a:t>
            </a:r>
            <a:r>
              <a:rPr lang="en-US" altLang="ko-KR"/>
              <a:t>DL </a:t>
            </a:r>
            <a:r>
              <a:rPr lang="en-US" altLang="ko-KR" smtClean="0"/>
              <a:t>signal/channel) </a:t>
            </a:r>
            <a:r>
              <a:rPr lang="en-US" altLang="ko-KR" dirty="0" smtClean="0"/>
              <a:t>if needed depending on the design of the preamble format</a:t>
            </a:r>
            <a:endParaRPr lang="en-US" altLang="ko-KR" dirty="0" smtClean="0"/>
          </a:p>
          <a:p>
            <a:pPr marL="742950" lvl="2" indent="-342900"/>
            <a:r>
              <a:rPr lang="en-US" altLang="ko-KR" dirty="0" smtClean="0"/>
              <a:t>FFS : number of RACH bursts in a RACH burst set</a:t>
            </a:r>
          </a:p>
          <a:p>
            <a:pPr marL="742950" lvl="2" indent="-342900"/>
            <a:r>
              <a:rPr lang="en-US" altLang="ko-KR" dirty="0" smtClean="0"/>
              <a:t>RACH burst set covers a full beam sweep corresponding to </a:t>
            </a:r>
            <a:r>
              <a:rPr lang="en-US" altLang="ko-KR" dirty="0"/>
              <a:t>DL </a:t>
            </a:r>
            <a:r>
              <a:rPr lang="en-US" altLang="ko-KR" dirty="0" smtClean="0"/>
              <a:t>signal/channel</a:t>
            </a:r>
            <a:endParaRPr lang="en-US" altLang="ko-KR" dirty="0" smtClean="0"/>
          </a:p>
          <a:p>
            <a:pPr marL="742950" lvl="2" indent="-342900"/>
            <a:r>
              <a:rPr lang="en-US" altLang="ko-KR" dirty="0" smtClean="0"/>
              <a:t>Multiple RACH occasions in the same RACH burst set, can be associated to the same DL signal/channel beam</a:t>
            </a:r>
            <a:endParaRPr lang="en-US" altLang="ko-KR" dirty="0"/>
          </a:p>
          <a:p>
            <a:pPr marL="1200150" lvl="3" indent="-342900"/>
            <a:r>
              <a:rPr lang="en-US" altLang="ko-KR" dirty="0" smtClean="0"/>
              <a:t>UE assumes one RAR per RACH burst</a:t>
            </a:r>
          </a:p>
          <a:p>
            <a:pPr marL="1200150" lvl="3" indent="-342900"/>
            <a:r>
              <a:rPr lang="en-US" altLang="ko-KR" dirty="0" smtClean="0"/>
              <a:t>Same UE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is used across RACH burst set</a:t>
            </a:r>
          </a:p>
          <a:p>
            <a:pPr marL="1200150" lvl="3" indent="-342900"/>
            <a:r>
              <a:rPr lang="en-US" altLang="ko-KR" dirty="0"/>
              <a:t>E.g. to cover TRP Rx beam sweeping when one RACH </a:t>
            </a:r>
            <a:r>
              <a:rPr lang="en-US" altLang="ko-KR" dirty="0" err="1"/>
              <a:t>Tx</a:t>
            </a:r>
            <a:r>
              <a:rPr lang="en-US" altLang="ko-KR" dirty="0"/>
              <a:t> occasion cannot cover all TRP Rx beams</a:t>
            </a:r>
          </a:p>
          <a:p>
            <a:pPr marL="1200150" lvl="3" indent="-342900"/>
            <a:r>
              <a:rPr lang="en-US" altLang="ko-KR" dirty="0"/>
              <a:t>E.g. to allow </a:t>
            </a:r>
            <a:r>
              <a:rPr lang="en-US" altLang="ko-KR" dirty="0" err="1"/>
              <a:t>gNB</a:t>
            </a:r>
            <a:r>
              <a:rPr lang="en-US" altLang="ko-KR" dirty="0"/>
              <a:t> scheduling </a:t>
            </a:r>
            <a:r>
              <a:rPr lang="en-US" altLang="ko-KR" dirty="0" smtClean="0"/>
              <a:t>flexibility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1327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6202</TotalTime>
  <Words>278</Words>
  <Application>Microsoft Office PowerPoint</Application>
  <PresentationFormat>화면 슬라이드 쇼(4:3)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6" baseType="lpstr">
      <vt:lpstr>Office テーマ</vt:lpstr>
      <vt:lpstr>Visio</vt:lpstr>
      <vt:lpstr>WF on PRACH Transmission</vt:lpstr>
      <vt:lpstr>Background</vt:lpstr>
      <vt:lpstr>Background(Example)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Windows 사용자</cp:lastModifiedBy>
  <cp:revision>217</cp:revision>
  <dcterms:created xsi:type="dcterms:W3CDTF">2016-04-11T23:33:51Z</dcterms:created>
  <dcterms:modified xsi:type="dcterms:W3CDTF">2017-04-07T18:35:30Z</dcterms:modified>
</cp:coreProperties>
</file>