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0" r:id="rId3"/>
    <p:sldId id="261" r:id="rId4"/>
    <p:sldId id="262" r:id="rId5"/>
    <p:sldId id="263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555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Additional DMRS structure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</a:t>
            </a:r>
            <a:r>
              <a:rPr lang="en-US" altLang="ko-KR" sz="2800" dirty="0"/>
              <a:t> Qualcomm </a:t>
            </a:r>
            <a:r>
              <a:rPr lang="en-US" altLang="ko-KR" sz="2800" dirty="0" smtClean="0"/>
              <a:t>Incorporated, ETRI, CATT, Ericsson, vivo,</a:t>
            </a:r>
            <a:r>
              <a:rPr lang="en-US" altLang="ko-KR" sz="2800" dirty="0"/>
              <a:t> KT </a:t>
            </a:r>
            <a:r>
              <a:rPr lang="en-US" altLang="ko-KR" sz="2800" dirty="0" smtClean="0"/>
              <a:t>Corp,</a:t>
            </a:r>
            <a:r>
              <a:rPr lang="en-GB" altLang="ko-KR" sz="2800" dirty="0"/>
              <a:t> Nokia, Alcatel-Lucent Shanghai </a:t>
            </a:r>
            <a:r>
              <a:rPr lang="en-GB" altLang="ko-KR" sz="2800" dirty="0" smtClean="0"/>
              <a:t>Bell,</a:t>
            </a:r>
            <a:r>
              <a:rPr lang="en-GB" altLang="ko-KR" sz="2800" dirty="0"/>
              <a:t> </a:t>
            </a:r>
            <a:r>
              <a:rPr lang="en-GB" altLang="ko-KR" sz="2800" dirty="0" err="1" smtClean="0"/>
              <a:t>MediaTek</a:t>
            </a:r>
            <a:r>
              <a:rPr lang="en-GB" altLang="ko-KR" sz="2800" dirty="0" smtClean="0"/>
              <a:t> Inc.,</a:t>
            </a:r>
            <a:r>
              <a:rPr lang="en-GB" altLang="ko-KR" sz="2800" dirty="0" smtClean="0"/>
              <a:t> </a:t>
            </a:r>
            <a:r>
              <a:rPr lang="en-GB" altLang="ko-KR" sz="2800" dirty="0"/>
              <a:t>NTT DOCOMO, </a:t>
            </a:r>
            <a:r>
              <a:rPr lang="en-GB" altLang="ko-KR" sz="2800"/>
              <a:t>INC</a:t>
            </a:r>
            <a:r>
              <a:rPr lang="en-GB" altLang="ko-KR" sz="2800" smtClean="0"/>
              <a:t>.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639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88bis</a:t>
            </a:r>
            <a:endParaRPr kumimoji="1" lang="zh-CN" altLang="zh-CN" sz="2000" dirty="0"/>
          </a:p>
          <a:p>
            <a:r>
              <a:rPr lang="en-US" sz="2000" dirty="0"/>
              <a:t>Spokane, USA, 3rd - 7th April </a:t>
            </a:r>
            <a:r>
              <a:rPr lang="en-US" sz="2000" dirty="0" smtClean="0"/>
              <a:t>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 smtClean="0"/>
              <a:t>8.1.2.4.2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 smtClean="0"/>
              <a:t>170</a:t>
            </a:r>
            <a:r>
              <a:rPr lang="en-US" altLang="ko-KR" sz="2400" dirty="0" smtClean="0"/>
              <a:t>6816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800" dirty="0"/>
              <a:t>The following was agreed in </a:t>
            </a:r>
            <a:r>
              <a:rPr lang="en-US" altLang="ko-KR" sz="2800" dirty="0" smtClean="0"/>
              <a:t>RAN1#88</a:t>
            </a:r>
            <a:endParaRPr lang="en-US" altLang="ko-KR" sz="2800" dirty="0"/>
          </a:p>
          <a:p>
            <a:pPr lvl="0"/>
            <a:r>
              <a:rPr lang="en-US" altLang="ko-KR" sz="2800" dirty="0"/>
              <a:t>For high Doppler scenario, down selects from the followings</a:t>
            </a:r>
            <a:endParaRPr lang="ko-KR" altLang="ko-KR" sz="2800" dirty="0"/>
          </a:p>
          <a:p>
            <a:pPr lvl="1"/>
            <a:r>
              <a:rPr lang="en-US" altLang="ko-KR" sz="2400" dirty="0"/>
              <a:t>Additional DMRS with reduced density in frequency domain compared to front loaded DMRS</a:t>
            </a:r>
            <a:endParaRPr lang="ko-KR" altLang="ko-KR" sz="2400" dirty="0"/>
          </a:p>
          <a:p>
            <a:pPr lvl="1"/>
            <a:r>
              <a:rPr lang="en-US" altLang="ko-KR" sz="2400" dirty="0"/>
              <a:t>Additional DMRS with same density in frequency domain compared to front loaded DMRS</a:t>
            </a:r>
            <a:endParaRPr lang="ko-KR" altLang="ko-KR" sz="2400" dirty="0"/>
          </a:p>
          <a:p>
            <a:pPr lvl="2"/>
            <a:r>
              <a:rPr lang="en-US" altLang="ko-KR" sz="2000" dirty="0"/>
              <a:t>Note that: Front loaded DMRS can be configured with low density</a:t>
            </a:r>
            <a:endParaRPr lang="ko-KR" altLang="ko-KR" sz="2000" dirty="0"/>
          </a:p>
          <a:p>
            <a:pPr lvl="1"/>
            <a:r>
              <a:rPr lang="en-US" altLang="ko-KR" sz="2400" dirty="0"/>
              <a:t>Note: the complementary use of PT-RS for high Doppler channel estimation can be considered when determining the number of the additional DMRS.</a:t>
            </a:r>
            <a:endParaRPr lang="ko-KR" altLang="ko-KR" sz="2400" dirty="0"/>
          </a:p>
          <a:p>
            <a:pPr lvl="1"/>
            <a:r>
              <a:rPr lang="en-US" altLang="ko-KR" sz="2400" dirty="0"/>
              <a:t>Other option is not </a:t>
            </a:r>
            <a:r>
              <a:rPr lang="en-US" altLang="ko-KR" sz="2400" dirty="0" smtClean="0"/>
              <a:t>precluded</a:t>
            </a:r>
            <a:endParaRPr lang="ko-KR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247338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800" dirty="0" smtClean="0"/>
              <a:t>R1-1705352 shows the </a:t>
            </a:r>
            <a:r>
              <a:rPr lang="en-US" altLang="ko-KR" sz="2800" dirty="0"/>
              <a:t>following results for additional DMRS structure with different options</a:t>
            </a:r>
            <a:endParaRPr lang="ko-KR" altLang="ko-KR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28800"/>
            <a:ext cx="1740200" cy="152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647" y="1829718"/>
            <a:ext cx="1739153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647" y="1829718"/>
            <a:ext cx="1739153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33800"/>
            <a:ext cx="4188784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33800"/>
            <a:ext cx="4188783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676400" y="3347291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Opt-1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581400" y="336840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Opt-2 (Pattern1)</a:t>
            </a:r>
            <a:endParaRPr lang="ko-KR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867400" y="335371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Opt-2 (Pattern2)</a:t>
            </a:r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09600" y="62484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dirty="0"/>
              <a:t>Throughput performance of additional time domain DMRS structures </a:t>
            </a:r>
            <a:endParaRPr lang="en-GB" altLang="ko-KR" dirty="0" smtClean="0"/>
          </a:p>
          <a:p>
            <a:r>
              <a:rPr lang="en-GB" altLang="ko-KR" dirty="0" smtClean="0"/>
              <a:t>(</a:t>
            </a:r>
            <a:r>
              <a:rPr lang="en-GB" altLang="ko-KR" dirty="0"/>
              <a:t>UE speed=300km/h, CDL-A with DS value=300ns)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2011640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000" dirty="0" smtClean="0"/>
              <a:t>R1-1705593 shows the following results for additional </a:t>
            </a:r>
            <a:r>
              <a:rPr lang="en-US" altLang="ko-KR" sz="2000" dirty="0"/>
              <a:t>DMRS structure with different </a:t>
            </a:r>
            <a:r>
              <a:rPr lang="en-US" altLang="ko-KR" sz="2000" dirty="0" smtClean="0"/>
              <a:t>options</a:t>
            </a:r>
            <a:endParaRPr lang="ko-KR" altLang="ko-KR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" name="Picture 19"/>
          <p:cNvPicPr/>
          <p:nvPr/>
        </p:nvPicPr>
        <p:blipFill>
          <a:blip r:embed="rId3"/>
          <a:stretch>
            <a:fillRect/>
          </a:stretch>
        </p:blipFill>
        <p:spPr>
          <a:xfrm>
            <a:off x="346572" y="1549431"/>
            <a:ext cx="2286000" cy="1325880"/>
          </a:xfrm>
          <a:prstGeom prst="rect">
            <a:avLst/>
          </a:prstGeom>
        </p:spPr>
      </p:pic>
      <p:pic>
        <p:nvPicPr>
          <p:cNvPr id="21" name="Picture 20"/>
          <p:cNvPicPr/>
          <p:nvPr/>
        </p:nvPicPr>
        <p:blipFill>
          <a:blip r:embed="rId4"/>
          <a:stretch>
            <a:fillRect/>
          </a:stretch>
        </p:blipFill>
        <p:spPr>
          <a:xfrm>
            <a:off x="3032530" y="1568481"/>
            <a:ext cx="2283460" cy="1306830"/>
          </a:xfrm>
          <a:prstGeom prst="rect">
            <a:avLst/>
          </a:prstGeom>
        </p:spPr>
      </p:pic>
      <p:pic>
        <p:nvPicPr>
          <p:cNvPr id="22" name="Picture 2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058" y="1115226"/>
            <a:ext cx="2743200" cy="2057401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5496391" y="1838178"/>
            <a:ext cx="228600" cy="7902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57268" y="1955258"/>
            <a:ext cx="570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vs</a:t>
            </a:r>
            <a:endParaRPr lang="en-US" dirty="0"/>
          </a:p>
        </p:txBody>
      </p:sp>
      <p:pic>
        <p:nvPicPr>
          <p:cNvPr id="23" name="Picture 22"/>
          <p:cNvPicPr/>
          <p:nvPr/>
        </p:nvPicPr>
        <p:blipFill>
          <a:blip r:embed="rId6"/>
          <a:stretch>
            <a:fillRect/>
          </a:stretch>
        </p:blipFill>
        <p:spPr>
          <a:xfrm>
            <a:off x="3012845" y="4068569"/>
            <a:ext cx="2303145" cy="1342390"/>
          </a:xfrm>
          <a:prstGeom prst="rect">
            <a:avLst/>
          </a:prstGeom>
        </p:spPr>
      </p:pic>
      <p:pic>
        <p:nvPicPr>
          <p:cNvPr id="24" name="Picture 23"/>
          <p:cNvPicPr/>
          <p:nvPr/>
        </p:nvPicPr>
        <p:blipFill>
          <a:blip r:embed="rId7"/>
          <a:stretch>
            <a:fillRect/>
          </a:stretch>
        </p:blipFill>
        <p:spPr>
          <a:xfrm>
            <a:off x="228600" y="4068569"/>
            <a:ext cx="2361565" cy="1345565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575383" y="4619290"/>
            <a:ext cx="570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vs</a:t>
            </a:r>
            <a:endParaRPr lang="en-US" dirty="0"/>
          </a:p>
        </p:txBody>
      </p:sp>
      <p:sp>
        <p:nvSpPr>
          <p:cNvPr id="26" name="Right Arrow 25"/>
          <p:cNvSpPr/>
          <p:nvPr/>
        </p:nvSpPr>
        <p:spPr>
          <a:xfrm>
            <a:off x="5410200" y="4344649"/>
            <a:ext cx="228600" cy="7902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919" y="3238728"/>
            <a:ext cx="2759481" cy="1678967"/>
          </a:xfrm>
          <a:prstGeom prst="rect">
            <a:avLst/>
          </a:prstGeom>
        </p:spPr>
      </p:pic>
      <p:pic>
        <p:nvPicPr>
          <p:cNvPr id="29" name="Picture 28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225" y="4983796"/>
            <a:ext cx="2702865" cy="174819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85438" y="5852115"/>
            <a:ext cx="57425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900"/>
              </a:spcAft>
            </a:pP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For high Doppler scenarios, considering the same total RS overhead, configuring additional DMRS </a:t>
            </a:r>
            <a:r>
              <a:rPr lang="en-US" sz="1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symbols with the same density as the front-load pattern </a:t>
            </a: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provides the same or better performance over </a:t>
            </a:r>
            <a:r>
              <a:rPr lang="en-US" sz="1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configuring PT-RS</a:t>
            </a:r>
            <a:endParaRPr lang="en-US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626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" y="838200"/>
            <a:ext cx="8763000" cy="5715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ko-KR" sz="2800" dirty="0"/>
              <a:t>R1-1704946</a:t>
            </a:r>
            <a:r>
              <a:rPr lang="en-US" altLang="ko-KR" sz="2800" dirty="0" smtClean="0"/>
              <a:t> </a:t>
            </a:r>
            <a:r>
              <a:rPr lang="en-US" altLang="ko-KR" sz="2800" dirty="0"/>
              <a:t>shows the following results for additional DMRS structure with different </a:t>
            </a:r>
            <a:r>
              <a:rPr lang="en-US" altLang="ko-KR" sz="2800" dirty="0" smtClean="0"/>
              <a:t>options</a:t>
            </a:r>
            <a:endParaRPr lang="ko-KR" altLang="ko-KR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52164" y="1828800"/>
            <a:ext cx="3707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&lt; Reduced density additional DMRS &gt;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039199" y="1839408"/>
            <a:ext cx="3390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&lt; Same density additional DMRS &gt;</a:t>
            </a:r>
            <a:endParaRPr lang="ko-KR" altLang="en-US" dirty="0"/>
          </a:p>
        </p:txBody>
      </p:sp>
      <p:pic>
        <p:nvPicPr>
          <p:cNvPr id="22" name="그림 2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924299"/>
            <a:ext cx="3909676" cy="2933701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22"/>
          <p:cNvSpPr txBox="1"/>
          <p:nvPr/>
        </p:nvSpPr>
        <p:spPr>
          <a:xfrm>
            <a:off x="4572000" y="4191000"/>
            <a:ext cx="42154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CDL-D (DS = 10ns, </a:t>
            </a:r>
            <a:r>
              <a:rPr lang="en-US" altLang="ko-KR" sz="2000" dirty="0"/>
              <a:t>K-factor = 13.3dB</a:t>
            </a:r>
            <a:r>
              <a:rPr lang="en-US" altLang="ko-KR" sz="20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UE Speed = 500 km/h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16QAM 3/4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Spectral efficiency is improved when </a:t>
            </a:r>
            <a:r>
              <a:rPr lang="en-GB" altLang="ko-KR" sz="2000" dirty="0" smtClean="0"/>
              <a:t>front-loaded </a:t>
            </a:r>
            <a:r>
              <a:rPr lang="en-GB" altLang="ko-KR" sz="2000" dirty="0"/>
              <a:t>DMRS and additional DMRS have the same </a:t>
            </a:r>
            <a:r>
              <a:rPr lang="en-GB" altLang="ko-KR" sz="2000" dirty="0" smtClean="0"/>
              <a:t>frequency-domain </a:t>
            </a:r>
            <a:r>
              <a:rPr lang="en-GB" altLang="ko-KR" sz="2000" dirty="0"/>
              <a:t>density</a:t>
            </a:r>
            <a:endParaRPr lang="ko-KR" altLang="en-US" sz="2000" dirty="0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2240336"/>
            <a:ext cx="16668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196249"/>
            <a:ext cx="16859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769469" y="3654382"/>
            <a:ext cx="1440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4 DMRS per RB</a:t>
            </a:r>
            <a:endParaRPr lang="ko-KR" altLang="en-US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2590800" y="3654382"/>
            <a:ext cx="1440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/>
              <a:t>2</a:t>
            </a:r>
            <a:r>
              <a:rPr lang="en-US" altLang="ko-KR" sz="1600" dirty="0" smtClean="0"/>
              <a:t> DMRS per RB</a:t>
            </a:r>
            <a:endParaRPr lang="ko-KR" altLang="en-US" sz="1600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171748"/>
            <a:ext cx="1647825" cy="152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926" y="2228899"/>
            <a:ext cx="170497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168402" y="3683765"/>
            <a:ext cx="1440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4 DMRS per RB</a:t>
            </a:r>
            <a:endParaRPr lang="ko-KR" altLang="en-US" sz="1600" dirty="0"/>
          </a:p>
        </p:txBody>
      </p:sp>
      <p:sp>
        <p:nvSpPr>
          <p:cNvPr id="35" name="TextBox 34"/>
          <p:cNvSpPr txBox="1"/>
          <p:nvPr/>
        </p:nvSpPr>
        <p:spPr>
          <a:xfrm>
            <a:off x="6989733" y="3683765"/>
            <a:ext cx="1440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/>
              <a:t>2</a:t>
            </a:r>
            <a:r>
              <a:rPr lang="en-US" altLang="ko-KR" sz="1600" dirty="0" smtClean="0"/>
              <a:t> DMRS per RB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18175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pPr lvl="0"/>
            <a:r>
              <a:rPr lang="en-US" altLang="ko-KR" sz="2400" i="1" dirty="0"/>
              <a:t>S</a:t>
            </a:r>
            <a:r>
              <a:rPr lang="en-US" altLang="ko-KR" sz="2400" i="1" dirty="0" smtClean="0"/>
              <a:t>upport additional DMRS symbols </a:t>
            </a:r>
            <a:r>
              <a:rPr lang="en-US" altLang="ko-KR" sz="2400" i="1" dirty="0"/>
              <a:t>with same density </a:t>
            </a:r>
            <a:r>
              <a:rPr lang="en-US" altLang="ko-KR" sz="2400" i="1" dirty="0" smtClean="0"/>
              <a:t>in </a:t>
            </a:r>
            <a:r>
              <a:rPr lang="en-US" altLang="ko-KR" sz="2400" i="1" dirty="0"/>
              <a:t>frequency domain compared to front loaded </a:t>
            </a:r>
            <a:r>
              <a:rPr lang="en-US" altLang="ko-KR" sz="2400" i="1" dirty="0" smtClean="0"/>
              <a:t>DMRS.</a:t>
            </a:r>
          </a:p>
          <a:p>
            <a:r>
              <a:rPr lang="en-US" altLang="ko-KR" sz="2400" i="1" dirty="0"/>
              <a:t>Frequency domain density of front loaded DMRS </a:t>
            </a:r>
            <a:r>
              <a:rPr lang="en-US" altLang="ko-KR" sz="2400" i="1" dirty="0" smtClean="0"/>
              <a:t>is configurable.</a:t>
            </a:r>
            <a:endParaRPr lang="ko-KR" altLang="ko-KR" sz="2000" i="1" dirty="0"/>
          </a:p>
          <a:p>
            <a:pPr marL="0" indent="0">
              <a:buNone/>
            </a:pPr>
            <a:endParaRPr lang="ko-KR" altLang="ko-KR" sz="2400" i="1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7587</TotalTime>
  <Words>331</Words>
  <Application>Microsoft Office PowerPoint</Application>
  <PresentationFormat>화면 슬라이드 쇼(4:3)</PresentationFormat>
  <Paragraphs>46</Paragraphs>
  <Slides>6</Slides>
  <Notes>5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Theme</vt:lpstr>
      <vt:lpstr>Additional DMRS structure</vt:lpstr>
      <vt:lpstr>Background</vt:lpstr>
      <vt:lpstr>Background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241</cp:revision>
  <dcterms:created xsi:type="dcterms:W3CDTF">2016-09-09T20:37:00Z</dcterms:created>
  <dcterms:modified xsi:type="dcterms:W3CDTF">2017-04-07T15:38:33Z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249426878</vt:i4>
  </property>
  <property fmtid="{D5CDD505-2E9C-101B-9397-08002B2CF9AE}" pid="3" name="_NewReviewCycle">
    <vt:lpwstr/>
  </property>
  <property fmtid="{D5CDD505-2E9C-101B-9397-08002B2CF9AE}" pid="4" name="_EmailSubject">
    <vt:lpwstr>Draft WF on additional DMRS</vt:lpwstr>
  </property>
  <property fmtid="{D5CDD505-2E9C-101B-9397-08002B2CF9AE}" pid="5" name="_AuthorEmail">
    <vt:lpwstr>amanolak@qti.qualcomm.com</vt:lpwstr>
  </property>
  <property fmtid="{D5CDD505-2E9C-101B-9397-08002B2CF9AE}" pid="6" name="_AuthorEmailDisplayName">
    <vt:lpwstr>Alexandros Manolakos</vt:lpwstr>
  </property>
</Properties>
</file>