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7" r:id="rId3"/>
    <p:sldId id="284" r:id="rId4"/>
    <p:sldId id="278" r:id="rId5"/>
    <p:sldId id="285" r:id="rId6"/>
    <p:sldId id="272" r:id="rId7"/>
    <p:sldId id="280" r:id="rId8"/>
    <p:sldId id="281" r:id="rId9"/>
    <p:sldId id="28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2A40F.730A866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             		</a:t>
            </a:r>
            <a:r>
              <a:rPr lang="en-GB" sz="2400" b="1" dirty="0" smtClean="0"/>
              <a:t>R1-1706796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– 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 smtClean="0"/>
              <a:t>Agenda item: 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dirty="0" smtClean="0"/>
              <a:t>Beam Management for UL Transmission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237173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MediaTek,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ZTE, ZTE Microelectronics,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Samsung, Intel, Sony, OPPO, ITRI, KRRI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</a:t>
            </a:r>
            <a:r>
              <a:rPr lang="en-US" dirty="0" smtClean="0"/>
              <a:t>UE to provide information to gNB to assist UL beam management </a:t>
            </a:r>
            <a:r>
              <a:rPr lang="en-US" dirty="0" smtClean="0"/>
              <a:t>without UE beam correspondence</a:t>
            </a:r>
            <a:endParaRPr lang="en-US" dirty="0"/>
          </a:p>
          <a:p>
            <a:pPr lvl="1"/>
            <a:r>
              <a:rPr lang="en-US" dirty="0" smtClean="0"/>
              <a:t>E.g., the amount of </a:t>
            </a:r>
            <a:r>
              <a:rPr lang="en-US" dirty="0" smtClean="0"/>
              <a:t>SRS </a:t>
            </a:r>
            <a:r>
              <a:rPr lang="en-US" dirty="0" smtClean="0"/>
              <a:t>resources that is needed to train UE Tx beams, based on DL beam management results </a:t>
            </a:r>
            <a:r>
              <a:rPr lang="en-US" dirty="0" smtClean="0"/>
              <a:t>if available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90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(Contd)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Support gNB </a:t>
            </a:r>
            <a:r>
              <a:rPr lang="en-US" altLang="zh-CN" dirty="0"/>
              <a:t>to indicate which of Alt 1 and Alt 2 is used for determining UE SRS Tx </a:t>
            </a:r>
            <a:r>
              <a:rPr lang="en-US" altLang="zh-CN" dirty="0" smtClean="0"/>
              <a:t>beamformer</a:t>
            </a:r>
            <a:endParaRPr lang="en-US" altLang="zh-CN" dirty="0"/>
          </a:p>
          <a:p>
            <a:pPr lvl="1"/>
            <a:r>
              <a:rPr lang="en-US" altLang="zh-CN" dirty="0"/>
              <a:t>FFS: implicit or explicit </a:t>
            </a:r>
            <a:r>
              <a:rPr lang="en-US" altLang="zh-CN" dirty="0" smtClean="0"/>
              <a:t>indication</a:t>
            </a:r>
          </a:p>
          <a:p>
            <a:endParaRPr lang="en-US" altLang="zh-CN" dirty="0"/>
          </a:p>
          <a:p>
            <a:r>
              <a:rPr lang="en-US" altLang="zh-CN" dirty="0" smtClean="0"/>
              <a:t>Study whether and how</a:t>
            </a:r>
            <a:r>
              <a:rPr lang="en-US" altLang="zh-CN" dirty="0" smtClean="0"/>
              <a:t> UE to </a:t>
            </a:r>
            <a:r>
              <a:rPr lang="en-US" altLang="zh-CN" dirty="0"/>
              <a:t>use same </a:t>
            </a:r>
            <a:r>
              <a:rPr lang="en-US" altLang="zh-CN" dirty="0" smtClean="0"/>
              <a:t>transmission power </a:t>
            </a:r>
            <a:r>
              <a:rPr lang="en-US" altLang="zh-CN" dirty="0"/>
              <a:t>for SRS transmission during one round of beam </a:t>
            </a:r>
            <a:r>
              <a:rPr lang="en-US" altLang="zh-CN" dirty="0" smtClean="0"/>
              <a:t>sweeping</a:t>
            </a:r>
            <a:endParaRPr lang="en-US" altLang="zh-CN" dirty="0"/>
          </a:p>
          <a:p>
            <a:pPr lvl="1"/>
            <a:r>
              <a:rPr lang="en-US" altLang="zh-CN" dirty="0"/>
              <a:t>E.g., </a:t>
            </a:r>
            <a:r>
              <a:rPr lang="en-US" altLang="zh-CN" dirty="0" smtClean="0"/>
              <a:t>derived </a:t>
            </a:r>
            <a:r>
              <a:rPr lang="en-US" altLang="zh-CN" dirty="0"/>
              <a:t>from </a:t>
            </a:r>
            <a:r>
              <a:rPr lang="en-US" altLang="zh-CN" dirty="0" smtClean="0"/>
              <a:t>beam-specific </a:t>
            </a:r>
            <a:r>
              <a:rPr lang="en-US" altLang="zh-CN" dirty="0"/>
              <a:t>power control </a:t>
            </a:r>
            <a:r>
              <a:rPr lang="en-US" altLang="zh-CN" dirty="0" smtClean="0"/>
              <a:t>signalling and </a:t>
            </a:r>
            <a:r>
              <a:rPr lang="en-US" altLang="zh-CN" dirty="0"/>
              <a:t>maximum transmit </a:t>
            </a:r>
            <a:r>
              <a:rPr lang="en-US" altLang="zh-CN" dirty="0" smtClean="0"/>
              <a:t>power</a:t>
            </a:r>
          </a:p>
          <a:p>
            <a:pPr lvl="1"/>
            <a:r>
              <a:rPr lang="en-US" altLang="zh-CN" dirty="0" smtClean="0"/>
              <a:t>FFS: spec. impact 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9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in RAN1#88:</a:t>
            </a:r>
            <a:endParaRPr lang="en-US" dirty="0"/>
          </a:p>
          <a:p>
            <a:pPr lvl="1" hangingPunct="0"/>
            <a:r>
              <a:rPr lang="en-US" dirty="0"/>
              <a:t>NR supports both Alt. 1 and Alt. 2 as TX </a:t>
            </a:r>
            <a:r>
              <a:rPr lang="en-US" dirty="0" err="1"/>
              <a:t>beamformer</a:t>
            </a:r>
            <a:r>
              <a:rPr lang="en-US" dirty="0"/>
              <a:t> determination for SRS from previous agreement.</a:t>
            </a:r>
          </a:p>
          <a:p>
            <a:pPr lvl="2" hangingPunct="0"/>
            <a:r>
              <a:rPr lang="en-US" dirty="0"/>
              <a:t>Alt.1: UE applies </a:t>
            </a:r>
            <a:r>
              <a:rPr lang="en-US" dirty="0" err="1"/>
              <a:t>gNB</a:t>
            </a:r>
            <a:r>
              <a:rPr lang="en-US" dirty="0"/>
              <a:t>-transparent </a:t>
            </a:r>
            <a:r>
              <a:rPr lang="en-US" dirty="0" err="1"/>
              <a:t>Tx</a:t>
            </a:r>
            <a:r>
              <a:rPr lang="en-US" dirty="0"/>
              <a:t> </a:t>
            </a:r>
            <a:r>
              <a:rPr lang="en-US" dirty="0" err="1"/>
              <a:t>beamformer</a:t>
            </a:r>
            <a:r>
              <a:rPr lang="en-US" dirty="0"/>
              <a:t> to SRS (e.g., UE determines </a:t>
            </a:r>
            <a:r>
              <a:rPr lang="en-US" dirty="0" err="1"/>
              <a:t>Tx</a:t>
            </a:r>
            <a:r>
              <a:rPr lang="en-US" dirty="0"/>
              <a:t> beam for each SRS port/resource)</a:t>
            </a:r>
          </a:p>
          <a:p>
            <a:pPr lvl="2" hangingPunct="0"/>
            <a:r>
              <a:rPr lang="en-US" dirty="0"/>
              <a:t>Alt.2: based on </a:t>
            </a:r>
            <a:r>
              <a:rPr lang="en-US" dirty="0" err="1"/>
              <a:t>gNB</a:t>
            </a:r>
            <a:r>
              <a:rPr lang="en-US" dirty="0"/>
              <a:t> indication, e.g. via SRI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355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Working assumption in RAN1 NR_AH01:</a:t>
            </a:r>
          </a:p>
          <a:p>
            <a:pPr lvl="1"/>
            <a:r>
              <a:rPr lang="en-US" dirty="0"/>
              <a:t>NR supports at least one NW-controlled mechanism for beam management for UL transmission(s</a:t>
            </a:r>
            <a:r>
              <a:rPr lang="en-US" dirty="0" smtClean="0"/>
              <a:t>)</a:t>
            </a:r>
          </a:p>
          <a:p>
            <a:pPr lvl="2" fontAlgn="base" hangingPunct="0"/>
            <a:r>
              <a:rPr lang="en-US" dirty="0"/>
              <a:t>Details are FFS, including at least the following study:</a:t>
            </a:r>
          </a:p>
          <a:p>
            <a:pPr lvl="3" fontAlgn="base" hangingPunct="0"/>
            <a:r>
              <a:rPr lang="en-US" dirty="0"/>
              <a:t>Signal(s) for the mechanism(s) if necessary</a:t>
            </a:r>
          </a:p>
          <a:p>
            <a:pPr lvl="4" fontAlgn="base" hangingPunct="0"/>
            <a:r>
              <a:rPr lang="en-US" dirty="0"/>
              <a:t>E.g., SRS, PRACH preamble, UL DMRS</a:t>
            </a:r>
          </a:p>
          <a:p>
            <a:pPr lvl="4" fontAlgn="base" hangingPunct="0"/>
            <a:r>
              <a:rPr lang="en-US" dirty="0"/>
              <a:t>Additional contents can also be included, e.g., beam reporting</a:t>
            </a:r>
          </a:p>
          <a:p>
            <a:pPr lvl="3" fontAlgn="base" hangingPunct="0"/>
            <a:r>
              <a:rPr lang="en-US" dirty="0"/>
              <a:t>Method(s) and content for TRP to indicate selected UE </a:t>
            </a:r>
            <a:r>
              <a:rPr lang="en-US" dirty="0" err="1"/>
              <a:t>Tx</a:t>
            </a:r>
            <a:r>
              <a:rPr lang="en-US" dirty="0"/>
              <a:t> beam and configure UE sweeping</a:t>
            </a:r>
          </a:p>
          <a:p>
            <a:pPr lvl="3" fontAlgn="base" hangingPunct="0"/>
            <a:r>
              <a:rPr lang="en-US" dirty="0"/>
              <a:t>Impact of beam correspondence Status</a:t>
            </a:r>
          </a:p>
          <a:p>
            <a:pPr lvl="4" fontAlgn="base" hangingPunct="0"/>
            <a:r>
              <a:rPr lang="en-US" dirty="0"/>
              <a:t>E.g., When to use the mechanism(s)</a:t>
            </a:r>
          </a:p>
          <a:p>
            <a:pPr lvl="4" fontAlgn="base" hangingPunct="0"/>
            <a:r>
              <a:rPr lang="en-US" dirty="0"/>
              <a:t>E.g., Procedures such as U-1, U-2, U-3, and beam correspondence based procedure</a:t>
            </a:r>
          </a:p>
          <a:p>
            <a:pPr lvl="3" fontAlgn="base" hangingPunct="0"/>
            <a:r>
              <a:rPr lang="en-US" dirty="0"/>
              <a:t>UE capability reporting</a:t>
            </a:r>
          </a:p>
          <a:p>
            <a:pPr lvl="4" fontAlgn="base" hangingPunct="0"/>
            <a:r>
              <a:rPr lang="en-US" dirty="0"/>
              <a:t>E.g., capability of analog beamforming</a:t>
            </a:r>
          </a:p>
          <a:p>
            <a:pPr lvl="3" fontAlgn="base" hangingPunct="0"/>
            <a:r>
              <a:rPr lang="en-US" dirty="0"/>
              <a:t>Consider the cases when UL and DL are from the same TRP and from different TRPs</a:t>
            </a:r>
          </a:p>
          <a:p>
            <a:pPr lvl="3" fontAlgn="base" hangingPunct="0"/>
            <a:r>
              <a:rPr lang="en-US" dirty="0"/>
              <a:t>Conditions when the mechanism is particularly useful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Agreements in RAN1 NR_AH01:</a:t>
            </a:r>
          </a:p>
          <a:p>
            <a:pPr lvl="1" fontAlgn="base" hangingPunct="0"/>
            <a:r>
              <a:rPr kumimoji="1" lang="en-US" dirty="0"/>
              <a:t>For NR UL, support transmissions of SRS </a:t>
            </a:r>
            <a:r>
              <a:rPr kumimoji="1" lang="en-US" dirty="0" err="1"/>
              <a:t>precoded</a:t>
            </a:r>
            <a:r>
              <a:rPr kumimoji="1" lang="en-US" dirty="0"/>
              <a:t> with same and different UE </a:t>
            </a:r>
            <a:r>
              <a:rPr kumimoji="1" lang="en-US" dirty="0" err="1"/>
              <a:t>Tx</a:t>
            </a:r>
            <a:r>
              <a:rPr kumimoji="1" lang="en-US" dirty="0"/>
              <a:t> beams within a time duration</a:t>
            </a:r>
            <a:endParaRPr lang="en-US" dirty="0"/>
          </a:p>
          <a:p>
            <a:pPr lvl="2" fontAlgn="base" hangingPunct="0"/>
            <a:r>
              <a:rPr kumimoji="1" lang="en-US" dirty="0"/>
              <a:t>Detailed FFS, including the resulting overhead, time duration (e.g., one slot), and configuration, e.g., in the following:</a:t>
            </a:r>
            <a:endParaRPr lang="en-US" dirty="0"/>
          </a:p>
          <a:p>
            <a:pPr lvl="3" fontAlgn="base" hangingPunct="0"/>
            <a:r>
              <a:rPr kumimoji="1" lang="en-US" dirty="0"/>
              <a:t>Different UE </a:t>
            </a:r>
            <a:r>
              <a:rPr kumimoji="1" lang="en-US" dirty="0" err="1"/>
              <a:t>Tx</a:t>
            </a:r>
            <a:r>
              <a:rPr kumimoji="1" lang="en-US" dirty="0"/>
              <a:t> beam: FFS per SRS resource and/or per SRS port</a:t>
            </a:r>
            <a:endParaRPr lang="en-US" dirty="0"/>
          </a:p>
          <a:p>
            <a:pPr lvl="3" fontAlgn="base" hangingPunct="0"/>
            <a:r>
              <a:rPr kumimoji="1" lang="en-US" dirty="0"/>
              <a:t>Same UE </a:t>
            </a:r>
            <a:r>
              <a:rPr kumimoji="1" lang="en-US" dirty="0" err="1"/>
              <a:t>Tx</a:t>
            </a:r>
            <a:r>
              <a:rPr kumimoji="1" lang="en-US" dirty="0"/>
              <a:t> beam across ports: for a given SRS resource and/or a set of SRS resources</a:t>
            </a:r>
            <a:endParaRPr lang="en-US" dirty="0"/>
          </a:p>
          <a:p>
            <a:pPr lvl="3" fontAlgn="base" hangingPunct="0"/>
            <a:r>
              <a:rPr kumimoji="1" lang="en-US" dirty="0"/>
              <a:t>FFS: The SRS resources can be mapped in TDM/FDM/CDM manner.</a:t>
            </a:r>
            <a:endParaRPr lang="en-US" dirty="0"/>
          </a:p>
          <a:p>
            <a:pPr lvl="3" fontAlgn="base" hangingPunct="0"/>
            <a:r>
              <a:rPr kumimoji="1" lang="en-US" dirty="0"/>
              <a:t>FFS: overhead reduction schemes such as IFDMA or larger subcarrier spacing</a:t>
            </a:r>
            <a:endParaRPr lang="en-US" dirty="0"/>
          </a:p>
          <a:p>
            <a:pPr lvl="1"/>
            <a:r>
              <a:rPr kumimoji="1" lang="en-US" dirty="0"/>
              <a:t>FFS </a:t>
            </a:r>
            <a:r>
              <a:rPr kumimoji="1" lang="en-US" dirty="0" err="1"/>
              <a:t>gNB</a:t>
            </a:r>
            <a:r>
              <a:rPr kumimoji="1" lang="en-US" dirty="0"/>
              <a:t> can indicate selected SRS port/resource for UE after receiving the SRS</a:t>
            </a:r>
            <a:r>
              <a:rPr kumimoji="1" lang="en-US" dirty="0" smtClean="0"/>
              <a:t>.</a:t>
            </a:r>
          </a:p>
          <a:p>
            <a:r>
              <a:rPr lang="en-US" dirty="0"/>
              <a:t>Agreements in RAN1 NR_AH01:</a:t>
            </a:r>
          </a:p>
          <a:p>
            <a:pPr lvl="1"/>
            <a:r>
              <a:rPr lang="en-US" dirty="0"/>
              <a:t>Support capability indication of UE beam correspondence related information to TRP</a:t>
            </a:r>
          </a:p>
          <a:p>
            <a:pPr lvl="2"/>
            <a:r>
              <a:rPr lang="en-US" dirty="0"/>
              <a:t>FFS details including capability definition,  case(s) (if any) when the indication is not necessary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671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/Rx array patterns subject to beam control errors [R1-1704455]</a:t>
            </a:r>
          </a:p>
          <a:p>
            <a:pPr lvl="1"/>
            <a:r>
              <a:rPr lang="en-US" dirty="0" err="1" smtClean="0"/>
              <a:t>Tx</a:t>
            </a:r>
            <a:r>
              <a:rPr lang="en-US" dirty="0" smtClean="0"/>
              <a:t>/Rx array patterns are correlated though substantial differences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3302976"/>
            <a:ext cx="4495800" cy="363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5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dirty="0" smtClean="0"/>
              <a:t>UE </a:t>
            </a:r>
            <a:r>
              <a:rPr lang="en-US" dirty="0" err="1" smtClean="0"/>
              <a:t>Tx</a:t>
            </a:r>
            <a:r>
              <a:rPr lang="en-US" dirty="0" smtClean="0"/>
              <a:t>/Rx array pattern variation introduces performance degradation [R1-1704455]</a:t>
            </a:r>
            <a:endParaRPr lang="en-US" dirty="0"/>
          </a:p>
        </p:txBody>
      </p:sp>
      <p:pic>
        <p:nvPicPr>
          <p:cNvPr id="2050" name="Picture 1" descr="cid:image001.png@01D2A40F.730A866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5" t="30101" r="34306" b="18417"/>
          <a:stretch>
            <a:fillRect/>
          </a:stretch>
        </p:blipFill>
        <p:spPr bwMode="auto">
          <a:xfrm>
            <a:off x="2171700" y="2667000"/>
            <a:ext cx="4800600" cy="372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1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9646</TotalTime>
  <Words>528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Office Theme</vt:lpstr>
      <vt:lpstr>PowerPoint Presentation</vt:lpstr>
      <vt:lpstr>Proposal</vt:lpstr>
      <vt:lpstr>Proposal (Contd)</vt:lpstr>
      <vt:lpstr>appendix</vt:lpstr>
      <vt:lpstr>Background</vt:lpstr>
      <vt:lpstr>Background</vt:lpstr>
      <vt:lpstr>Background</vt:lpstr>
      <vt:lpstr>background</vt:lpstr>
      <vt:lpstr>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607</cp:revision>
  <dcterms:created xsi:type="dcterms:W3CDTF">2016-03-24T01:14:08Z</dcterms:created>
  <dcterms:modified xsi:type="dcterms:W3CDTF">2017-04-07T00:19:54Z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