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Huiling" initials="LH" lastIdx="1" clrIdx="0">
    <p:extLst/>
  </p:cmAuthor>
  <p:cmAuthor id="2" name="Md Saifur Rahman" initials="MSR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5" d="100"/>
          <a:sy n="105" d="100"/>
        </p:scale>
        <p:origin x="-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单击以编辑母版副标题样式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208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9614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95710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03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6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R1-1706774</a:t>
            </a:r>
            <a:endParaRPr kumimoji="1" lang="ja-JP" altLang="en-US" sz="2400" dirty="0"/>
          </a:p>
        </p:txBody>
      </p:sp>
      <p:sp>
        <p:nvSpPr>
          <p:cNvPr id="10" name="标题 1"/>
          <p:cNvSpPr>
            <a:spLocks noGrp="1"/>
          </p:cNvSpPr>
          <p:nvPr/>
        </p:nvSpPr>
        <p:spPr bwMode="auto">
          <a:xfrm>
            <a:off x="685800" y="188931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600" b="1" smtClean="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WF on Codebook Design for NR CSI Feedback Type I and II</a:t>
            </a:r>
          </a:p>
        </p:txBody>
      </p:sp>
      <p:sp>
        <p:nvSpPr>
          <p:cNvPr id="12" name="副标题 2"/>
          <p:cNvSpPr>
            <a:spLocks noGrp="1"/>
          </p:cNvSpPr>
          <p:nvPr/>
        </p:nvSpPr>
        <p:spPr bwMode="auto">
          <a:xfrm>
            <a:off x="1032095" y="3625555"/>
            <a:ext cx="688968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kumimoji="1" sz="280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Char char="•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charset="0"/>
              <a:buChar char="»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05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dirty="0"/>
              <a:t>Samsung, NTT DOCOMO, </a:t>
            </a:r>
            <a:r>
              <a:rPr lang="en-US" dirty="0" smtClean="0"/>
              <a:t>Ericsson</a:t>
            </a:r>
            <a:r>
              <a:rPr lang="en-US" dirty="0"/>
              <a:t>, CATT, Nokia, </a:t>
            </a:r>
            <a:r>
              <a:rPr lang="en-US" dirty="0" smtClean="0"/>
              <a:t>Alcatel-Lucent Shanghai Bell, BT, </a:t>
            </a:r>
            <a:r>
              <a:rPr lang="en-US" dirty="0" err="1" smtClean="0"/>
              <a:t>Xinwei</a:t>
            </a:r>
            <a:r>
              <a:rPr lang="en-US" dirty="0" smtClean="0"/>
              <a:t>, Intel Corporation, NEC, Fujitsu, Sharp, </a:t>
            </a:r>
            <a:r>
              <a:rPr lang="en-US" smtClean="0"/>
              <a:t>LG </a:t>
            </a:r>
            <a:r>
              <a:rPr lang="en-US" smtClean="0"/>
              <a:t>Electronics, AT&amp;T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312763" y="396240"/>
            <a:ext cx="45356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r>
              <a:rPr lang="en-US" altLang="zh-CN" sz="2000" dirty="0"/>
              <a:t>3GPP TSG RAN WG1 Meeting #88bis</a:t>
            </a:r>
          </a:p>
          <a:p>
            <a:r>
              <a:rPr lang="en-US" altLang="zh-CN" sz="2000" dirty="0"/>
              <a:t>Spokane, USA 3rd - 7th April 2017</a:t>
            </a:r>
          </a:p>
          <a:p>
            <a:r>
              <a:rPr lang="en-US" altLang="zh-CN" sz="2000" dirty="0"/>
              <a:t>Agenda item: 8.1.2.3.4</a:t>
            </a:r>
          </a:p>
        </p:txBody>
      </p:sp>
    </p:spTree>
    <p:extLst>
      <p:ext uri="{BB962C8B-B14F-4D97-AF65-F5344CB8AC3E}">
        <p14:creationId xmlns:p14="http://schemas.microsoft.com/office/powerpoint/2010/main" val="3750739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4277" y="98630"/>
            <a:ext cx="7776927" cy="504874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659892"/>
                <a:ext cx="8820150" cy="5864747"/>
              </a:xfrm>
            </p:spPr>
            <p:txBody>
              <a:bodyPr/>
              <a:lstStyle/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For Type I and II Cat1 (if Cat1 is supported) </a:t>
                </a:r>
                <a:r>
                  <a:rPr lang="en-US" sz="2400" i="1" dirty="0">
                    <a:solidFill>
                      <a:schemeClr val="tx1"/>
                    </a:solidFill>
                  </a:rPr>
                  <a:t>single panel </a:t>
                </a:r>
                <a:r>
                  <a:rPr lang="en-US" sz="2400" dirty="0">
                    <a:solidFill>
                      <a:schemeClr val="tx1"/>
                    </a:solidFill>
                  </a:rPr>
                  <a:t>codebooks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>
                            <a:latin typeface="Cambria Math" panose="02040503050406030204" pitchFamily="18" charset="0"/>
                          </a:rPr>
                          <m:t>𝑾</m:t>
                        </m:r>
                        <m:r>
                          <a:rPr lang="en-US" altLang="zh-CN" sz="2000" b="0" i="0" smtClean="0">
                            <a:latin typeface="Cambria Math"/>
                          </a:rPr>
                          <m:t>=</m:t>
                        </m:r>
                        <m:r>
                          <a:rPr lang="en-US" altLang="zh-CN" sz="20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20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2000" b="0" i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</a:rPr>
                  <a:t>structure):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of the same structure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a block diagonal matrix, e.g.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r>
                                <a:rPr lang="en-US" altLang="zh-CN" sz="16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GB" altLang="zh-CN" dirty="0">
                    <a:solidFill>
                      <a:schemeClr val="tx1"/>
                    </a:solidFill>
                  </a:rPr>
                  <a:t> </a:t>
                </a:r>
                <a:r>
                  <a:rPr lang="en-GB" altLang="zh-CN" sz="2000" dirty="0">
                    <a:solidFill>
                      <a:schemeClr val="tx1"/>
                    </a:solidFill>
                  </a:rPr>
                  <a:t>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60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/>
                            <m:e/>
                            <m:e/>
                          </m:mr>
                          <m:mr>
                            <m:e/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/>
                            <m:e/>
                          </m:mr>
                          <m:mr>
                            <m:e/>
                            <m:e/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/>
                          </m:mr>
                          <m:mr>
                            <m:e/>
                            <m:e/>
                            <m:e/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1600" b="1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GB" altLang="zh-CN" sz="2000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𝑳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e>
                    </m:d>
                  </m:oMath>
                </a14:m>
                <a:r>
                  <a:rPr kumimoji="0" lang="en-GB" altLang="zh-CN" sz="16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zh-CN" sz="16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6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US" altLang="zh-CN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zh-CN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US" altLang="zh-CN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GB" altLang="zh-CN" sz="1600" dirty="0">
                    <a:solidFill>
                      <a:schemeClr val="tx1"/>
                    </a:solidFill>
                  </a:rPr>
                  <a:t> </a:t>
                </a:r>
                <a:endParaRPr kumimoji="0" lang="en-GB" altLang="zh-CN" sz="1600" dirty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endParaRPr>
              </a:p>
              <a:p>
                <a:pPr lvl="1"/>
                <a:r>
                  <a:rPr kumimoji="0" lang="en-GB" altLang="zh-CN" sz="20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The exact design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GB" altLang="zh-CN" sz="2000" dirty="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rPr>
                  <a:t> is to be decided in RAN1#89 for both Type I and Type II Cat1 (if Cat1 supported)</a:t>
                </a:r>
              </a:p>
              <a:p>
                <a:pPr lvl="1"/>
                <a:endParaRPr kumimoji="0" lang="en-GB" altLang="zh-CN" sz="2000" dirty="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For Type I: Study further the values of L among L=1 and L= 4, at least for </a:t>
                </a:r>
                <a:r>
                  <a:rPr lang="en-US" sz="2400">
                    <a:solidFill>
                      <a:schemeClr val="tx1"/>
                    </a:solidFill>
                  </a:rPr>
                  <a:t>rank </a:t>
                </a:r>
                <a:r>
                  <a:rPr lang="en-US" sz="2400" smtClean="0">
                    <a:solidFill>
                      <a:schemeClr val="tx1"/>
                    </a:solidFill>
                  </a:rPr>
                  <a:t>1</a:t>
                </a:r>
                <a:endParaRPr lang="en-US" altLang="zh-CN" sz="2000" dirty="0">
                  <a:solidFill>
                    <a:schemeClr val="tx1"/>
                  </a:solidFill>
                </a:endParaRPr>
              </a:p>
              <a:p>
                <a:pPr lvl="1"/>
                <a:endParaRPr lang="en-US" sz="2400" dirty="0">
                  <a:solidFill>
                    <a:schemeClr val="tx1"/>
                  </a:solidFill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For Type II Cat1 (if Cat1 is supported): support </a:t>
                </a:r>
                <a:r>
                  <a:rPr lang="en-US" sz="2400" i="1" dirty="0">
                    <a:solidFill>
                      <a:schemeClr val="tx1"/>
                    </a:solidFill>
                  </a:rPr>
                  <a:t>L</a:t>
                </a:r>
                <a:r>
                  <a:rPr lang="en-US" sz="2400" dirty="0">
                    <a:solidFill>
                      <a:schemeClr val="tx1"/>
                    </a:solidFill>
                  </a:rPr>
                  <a:t>=2, 3, 4 where </a:t>
                </a:r>
                <a:r>
                  <a:rPr lang="en-US" sz="2400" i="1" dirty="0">
                    <a:solidFill>
                      <a:schemeClr val="tx1"/>
                    </a:solidFill>
                  </a:rPr>
                  <a:t>L</a:t>
                </a:r>
                <a:r>
                  <a:rPr lang="en-US" sz="2400" dirty="0">
                    <a:solidFill>
                      <a:schemeClr val="tx1"/>
                    </a:solidFill>
                  </a:rPr>
                  <a:t> is configurable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659892"/>
                <a:ext cx="8820150" cy="5864747"/>
              </a:xfrm>
              <a:blipFill rotWithShape="1">
                <a:blip r:embed="rId2"/>
                <a:stretch>
                  <a:fillRect l="-968" t="-832" r="-622" b="-1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88606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_简约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主题_简约</Template>
  <TotalTime>1118</TotalTime>
  <Words>244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主题_简约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Reporting Setting Details</dc:title>
  <dc:creator>LI Huiling</dc:creator>
  <cp:lastModifiedBy>Eko Onggosanusi</cp:lastModifiedBy>
  <cp:revision>101</cp:revision>
  <dcterms:created xsi:type="dcterms:W3CDTF">2017-03-30T02:59:42Z</dcterms:created>
  <dcterms:modified xsi:type="dcterms:W3CDTF">2017-04-07T16:18:18Z</dcterms:modified>
</cp:coreProperties>
</file>