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3" r:id="rId4"/>
    <p:sldId id="276" r:id="rId5"/>
    <p:sldId id="275" r:id="rId6"/>
    <p:sldId id="274" r:id="rId7"/>
    <p:sldId id="27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1147" autoAdjust="0"/>
  </p:normalViewPr>
  <p:slideViewPr>
    <p:cSldViewPr>
      <p:cViewPr varScale="1">
        <p:scale>
          <a:sx n="69" d="100"/>
          <a:sy n="69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41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7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8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6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6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RS for time and frequency tracking and the evaluation assumptions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Samsung,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ZTE, ZTE Microelectronics, Qualcomm</a:t>
            </a:r>
            <a:r>
              <a:rPr lang="en-US" altLang="ja-JP" dirty="0" smtClean="0">
                <a:solidFill>
                  <a:schemeClr val="bg1">
                    <a:lumMod val="75000"/>
                  </a:schemeClr>
                </a:solidFill>
              </a:rPr>
              <a:t>, [Intel]</a:t>
            </a:r>
            <a:endParaRPr kumimoji="1" lang="ja-JP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3225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#88 </a:t>
            </a:r>
            <a:r>
              <a:rPr lang="en-US" altLang="ja-JP" dirty="0" err="1" smtClean="0"/>
              <a:t>bis</a:t>
            </a:r>
            <a:endParaRPr lang="en-US" altLang="ja-JP" dirty="0" smtClean="0"/>
          </a:p>
          <a:p>
            <a:r>
              <a:rPr lang="en-US" altLang="ja-JP" dirty="0" smtClean="0"/>
              <a:t>Spokane, USA, 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April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8.1.2.4.6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R1-1706770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The RS for fine time/frequency tracking should consider</a:t>
            </a:r>
            <a:endParaRPr lang="en-US" strike="sngStrike" dirty="0" smtClean="0"/>
          </a:p>
          <a:p>
            <a:pPr lvl="1"/>
            <a:r>
              <a:rPr lang="en-US" dirty="0" smtClean="0"/>
              <a:t>The port number</a:t>
            </a:r>
          </a:p>
          <a:p>
            <a:pPr lvl="1"/>
            <a:r>
              <a:rPr lang="en-US" dirty="0" smtClean="0"/>
              <a:t>The configurability of the bandwidth and periodicity</a:t>
            </a:r>
          </a:p>
          <a:p>
            <a:pPr lvl="2"/>
            <a:r>
              <a:rPr lang="en-US" dirty="0" smtClean="0"/>
              <a:t>Restricted number of default values for the bandwidth and periodicity can be given by MIB</a:t>
            </a:r>
          </a:p>
          <a:p>
            <a:pPr lvl="2"/>
            <a:r>
              <a:rPr lang="en-US" dirty="0" smtClean="0"/>
              <a:t>Study the need of additionally scheduled to help UE from long CDRX wakeup</a:t>
            </a:r>
          </a:p>
          <a:p>
            <a:pPr lvl="1"/>
            <a:r>
              <a:rPr lang="en-US" dirty="0" smtClean="0"/>
              <a:t>The RS supports the multi-beam operation</a:t>
            </a:r>
          </a:p>
          <a:p>
            <a:pPr lvl="2"/>
            <a:r>
              <a:rPr lang="en-US" dirty="0" smtClean="0"/>
              <a:t>Each beam should be applied to at least 2 repetitions within a given time duration</a:t>
            </a:r>
          </a:p>
          <a:p>
            <a:pPr lvl="0"/>
            <a:r>
              <a:rPr lang="en-US" dirty="0" smtClean="0"/>
              <a:t>For functionality, the RS for fine time/frequency tracking can be used for</a:t>
            </a:r>
            <a:endParaRPr lang="en-US" strike="sngStrike" dirty="0" smtClean="0"/>
          </a:p>
          <a:p>
            <a:pPr lvl="1"/>
            <a:r>
              <a:rPr lang="en-US" dirty="0" smtClean="0"/>
              <a:t>delay spread estimation and Doppler spread estimation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Transmission scheme</a:t>
            </a:r>
          </a:p>
          <a:p>
            <a:pPr lvl="1"/>
            <a:r>
              <a:rPr lang="en-US" dirty="0" smtClean="0"/>
              <a:t>Specify the interested transmission scheme</a:t>
            </a:r>
          </a:p>
          <a:p>
            <a:pPr lvl="2"/>
            <a:r>
              <a:rPr lang="en-US" dirty="0" smtClean="0"/>
              <a:t>For example, close </a:t>
            </a:r>
            <a:r>
              <a:rPr lang="en-US" dirty="0"/>
              <a:t>loop or semi-open loop by RB level </a:t>
            </a:r>
            <a:r>
              <a:rPr lang="en-US" dirty="0" err="1"/>
              <a:t>precoder</a:t>
            </a:r>
            <a:r>
              <a:rPr lang="en-US" dirty="0"/>
              <a:t> cycling, one layer or two </a:t>
            </a:r>
            <a:r>
              <a:rPr lang="en-US" dirty="0" smtClean="0"/>
              <a:t>layers, fixed MCS</a:t>
            </a:r>
          </a:p>
          <a:p>
            <a:r>
              <a:rPr lang="en-US" dirty="0" smtClean="0"/>
              <a:t>Example scenarios for </a:t>
            </a:r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high spectral efficiency with low speed</a:t>
            </a:r>
          </a:p>
          <a:p>
            <a:pPr lvl="1"/>
            <a:r>
              <a:rPr lang="en-US" dirty="0" smtClean="0"/>
              <a:t>high speed</a:t>
            </a:r>
          </a:p>
          <a:p>
            <a:r>
              <a:rPr lang="en-US" dirty="0" smtClean="0"/>
              <a:t>Location of reference signals</a:t>
            </a:r>
          </a:p>
          <a:p>
            <a:pPr lvl="1"/>
            <a:r>
              <a:rPr lang="en-US" dirty="0" smtClean="0"/>
              <a:t>DMRS, CSI-RS and RS for time/frequency tracking should be indicated</a:t>
            </a:r>
          </a:p>
          <a:p>
            <a:r>
              <a:rPr lang="en-US" dirty="0" smtClean="0"/>
              <a:t>Performance metric</a:t>
            </a:r>
          </a:p>
          <a:p>
            <a:pPr lvl="1"/>
            <a:r>
              <a:rPr lang="en-US" dirty="0" smtClean="0"/>
              <a:t>CDF of frequency/time tracking performances</a:t>
            </a:r>
          </a:p>
          <a:p>
            <a:pPr lvl="1"/>
            <a:r>
              <a:rPr lang="en-US" dirty="0" smtClean="0"/>
              <a:t>Frequency tracking trajectory comparison with the theoretical Doppler frequency change</a:t>
            </a:r>
          </a:p>
          <a:p>
            <a:pPr lvl="1"/>
            <a:r>
              <a:rPr lang="en-US" dirty="0" smtClean="0"/>
              <a:t>BLER trajectory or ACK/NAK trajectory</a:t>
            </a:r>
          </a:p>
          <a:p>
            <a:pPr lvl="1"/>
            <a:r>
              <a:rPr lang="en-US" dirty="0" smtClean="0"/>
              <a:t>Throughput statistics</a:t>
            </a:r>
          </a:p>
          <a:p>
            <a:pPr lvl="1"/>
            <a:r>
              <a:rPr lang="en-US" dirty="0" smtClean="0"/>
              <a:t>Others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36504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Other parameters</a:t>
            </a:r>
            <a:endParaRPr lang="en-US" strike="sngStrike" dirty="0" smtClean="0"/>
          </a:p>
          <a:p>
            <a:pPr lvl="1"/>
            <a:r>
              <a:rPr lang="en-US" dirty="0" smtClean="0"/>
              <a:t>Specify the carrier frequency, subcarrier spacing, etc. </a:t>
            </a:r>
            <a:endParaRPr lang="en-US" strike="sngStrike" dirty="0" smtClean="0"/>
          </a:p>
          <a:p>
            <a:r>
              <a:rPr lang="en-US" dirty="0" smtClean="0"/>
              <a:t>Channel model</a:t>
            </a:r>
          </a:p>
          <a:p>
            <a:pPr lvl="1"/>
            <a:r>
              <a:rPr lang="en-US" dirty="0" smtClean="0"/>
              <a:t>E.g. TDL, CDL defined in 38.900</a:t>
            </a:r>
          </a:p>
          <a:p>
            <a:pPr lvl="1"/>
            <a:r>
              <a:rPr lang="en-US" dirty="0" smtClean="0"/>
              <a:t>E.g. High speed train model defined in 36.101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56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Scenario 1 for having initial time and frequency error (</a:t>
            </a:r>
            <a:r>
              <a:rPr lang="en-US" dirty="0"/>
              <a:t>single TP, single panel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Fixed time offset= 1/x of CP length, frequency offset= 0.1ppm, Doppler spread= y [Hz], Delay spread= z [ns] per carrier frequency</a:t>
            </a:r>
          </a:p>
          <a:p>
            <a:pPr lvl="2"/>
            <a:r>
              <a:rPr lang="en-US" dirty="0" smtClean="0"/>
              <a:t>x , y, and z can be determined by companies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3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Proposals for evaluation assumptions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Scenario 2 for high speed </a:t>
            </a:r>
            <a:r>
              <a:rPr lang="en-US" dirty="0"/>
              <a:t>(single TP, single panel)</a:t>
            </a:r>
          </a:p>
          <a:p>
            <a:pPr lvl="1"/>
            <a:r>
              <a:rPr lang="en-US" dirty="0"/>
              <a:t>Modify 36.101 B.3 high speed train scenario for up to 500km/</a:t>
            </a:r>
            <a:r>
              <a:rPr lang="en-US" dirty="0" err="1"/>
              <a:t>hr</a:t>
            </a:r>
            <a:r>
              <a:rPr lang="en-US" dirty="0"/>
              <a:t> and </a:t>
            </a:r>
            <a:r>
              <a:rPr lang="en-US" dirty="0" err="1" smtClean="0"/>
              <a:t>Fd</a:t>
            </a:r>
            <a:r>
              <a:rPr lang="en-US" dirty="0" smtClean="0"/>
              <a:t>=1850Hz</a:t>
            </a:r>
          </a:p>
          <a:p>
            <a:pPr lvl="1"/>
            <a:r>
              <a:rPr lang="en-US" dirty="0" smtClean="0"/>
              <a:t>For example, 4TX/8TX, 2RX/4RX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084168" y="2255076"/>
            <a:ext cx="2736304" cy="363946"/>
            <a:chOff x="2843808" y="2884076"/>
            <a:chExt cx="2736304" cy="363946"/>
          </a:xfrm>
        </p:grpSpPr>
        <p:sp>
          <p:nvSpPr>
            <p:cNvPr id="4" name="Rectangle 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Carrier 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freq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2.7GHz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84168" y="2615116"/>
            <a:ext cx="2736304" cy="360040"/>
            <a:chOff x="2843808" y="2884076"/>
            <a:chExt cx="2736304" cy="360040"/>
          </a:xfrm>
        </p:grpSpPr>
        <p:sp>
          <p:nvSpPr>
            <p:cNvPr id="21" name="Rectangle 20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500m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84168" y="2968857"/>
            <a:ext cx="2736304" cy="363946"/>
            <a:chOff x="2843808" y="2884076"/>
            <a:chExt cx="2736304" cy="363946"/>
          </a:xfrm>
        </p:grpSpPr>
        <p:sp>
          <p:nvSpPr>
            <p:cNvPr id="24" name="Rectangle 23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Dmin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11960" y="2884076"/>
              <a:ext cx="1368152" cy="3639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5m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84168" y="3329040"/>
            <a:ext cx="2736304" cy="360040"/>
            <a:chOff x="2843808" y="2884076"/>
            <a:chExt cx="2736304" cy="360040"/>
          </a:xfrm>
        </p:grpSpPr>
        <p:sp>
          <p:nvSpPr>
            <p:cNvPr id="27" name="Rectangle 26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velocity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211960" y="2884076"/>
              <a:ext cx="1368152" cy="35613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350km/</a:t>
              </a:r>
              <a:r>
                <a:rPr lang="en-US" sz="1600" dirty="0" err="1" smtClean="0">
                  <a:solidFill>
                    <a:schemeClr val="tx1"/>
                  </a:solidFill>
                </a:rPr>
                <a:t>hr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84168" y="3685174"/>
            <a:ext cx="2736304" cy="360040"/>
            <a:chOff x="2843808" y="2884076"/>
            <a:chExt cx="2736304" cy="360040"/>
          </a:xfrm>
        </p:grpSpPr>
        <p:sp>
          <p:nvSpPr>
            <p:cNvPr id="30" name="Rectangle 29"/>
            <p:cNvSpPr/>
            <p:nvPr/>
          </p:nvSpPr>
          <p:spPr>
            <a:xfrm>
              <a:off x="2843808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fd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11960" y="2884076"/>
              <a:ext cx="136815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875Hz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84168" y="4476464"/>
            <a:ext cx="2736304" cy="1790138"/>
            <a:chOff x="2843808" y="2884076"/>
            <a:chExt cx="2736304" cy="1790138"/>
          </a:xfrm>
        </p:grpSpPr>
        <p:grpSp>
          <p:nvGrpSpPr>
            <p:cNvPr id="34" name="Group 33"/>
            <p:cNvGrpSpPr/>
            <p:nvPr/>
          </p:nvGrpSpPr>
          <p:grpSpPr>
            <a:xfrm>
              <a:off x="2843808" y="2884076"/>
              <a:ext cx="2736304" cy="363946"/>
              <a:chOff x="2843808" y="2884076"/>
              <a:chExt cx="2736304" cy="363946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Carrier 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freq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4GHz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843808" y="3244116"/>
              <a:ext cx="2736304" cy="360040"/>
              <a:chOff x="2843808" y="2884076"/>
              <a:chExt cx="2736304" cy="3600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Ds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1000m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843808" y="3597857"/>
              <a:ext cx="2736304" cy="363946"/>
              <a:chOff x="2843808" y="2884076"/>
              <a:chExt cx="2736304" cy="363946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Dmin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4211960" y="2884076"/>
                <a:ext cx="1368152" cy="36394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50m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43808" y="3958040"/>
              <a:ext cx="2736304" cy="360040"/>
              <a:chOff x="2843808" y="2884076"/>
              <a:chExt cx="2736304" cy="36004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velocity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211960" y="2884076"/>
                <a:ext cx="1368152" cy="35613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500km/</a:t>
                </a:r>
                <a:r>
                  <a:rPr lang="en-US" sz="1600" dirty="0" err="1" smtClean="0">
                    <a:solidFill>
                      <a:schemeClr val="tx1"/>
                    </a:solidFill>
                  </a:rPr>
                  <a:t>hr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2843808" y="4314174"/>
              <a:ext cx="2736304" cy="360040"/>
              <a:chOff x="2843808" y="2884076"/>
              <a:chExt cx="2736304" cy="36004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2843808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err="1" smtClean="0">
                    <a:solidFill>
                      <a:schemeClr val="tx1"/>
                    </a:solidFill>
                  </a:rPr>
                  <a:t>fd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4211960" y="2884076"/>
                <a:ext cx="1368152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chemeClr val="tx1"/>
                    </a:solidFill>
                  </a:rPr>
                  <a:t>1850Hz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911680"/>
              </p:ext>
            </p:extLst>
          </p:nvPr>
        </p:nvGraphicFramePr>
        <p:xfrm>
          <a:off x="560239" y="3516505"/>
          <a:ext cx="4200525" cy="258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Picture" r:id="rId4" imgW="4564532" imgH="2805836" progId="Word.Picture.8">
                  <p:embed/>
                </p:oleObj>
              </mc:Choice>
              <mc:Fallback>
                <p:oleObj name="Picture" r:id="rId4" imgW="4564532" imgH="2805836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39" y="3516505"/>
                        <a:ext cx="4200525" cy="2581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708674" y="6052575"/>
            <a:ext cx="4583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Figure B.3-1: Doppler shift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trajectory in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1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An example of tracking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108012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The tracking signal performance requirement can be provided for example by the following table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27584" y="1988840"/>
            <a:ext cx="7200800" cy="2847849"/>
            <a:chOff x="611560" y="3565136"/>
            <a:chExt cx="7200800" cy="2847849"/>
          </a:xfrm>
        </p:grpSpPr>
        <p:sp>
          <p:nvSpPr>
            <p:cNvPr id="7" name="Rectangle 6"/>
            <p:cNvSpPr/>
            <p:nvPr/>
          </p:nvSpPr>
          <p:spPr>
            <a:xfrm>
              <a:off x="205172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5172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60" y="3971958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Time delay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9188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Range (fraction of 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9188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32040" y="397216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Drift between updates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32040" y="4379092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72200" y="397195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Granularity (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Ts</a:t>
              </a:r>
              <a:r>
                <a:rPr lang="en-US" sz="1200" dirty="0" smtClean="0">
                  <a:solidFill>
                    <a:schemeClr val="tx1"/>
                  </a:solidFill>
                </a:rPr>
                <a:t>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72200" y="437888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5172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5172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11560" y="4785599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Frequency offset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9188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9188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932040" y="4785808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Drift between updates </a:t>
              </a:r>
              <a:r>
                <a:rPr lang="en-US" sz="1200" dirty="0" smtClean="0">
                  <a:solidFill>
                    <a:schemeClr val="tx1"/>
                  </a:solidFill>
                </a:rPr>
                <a:t>(Fs</a:t>
              </a:r>
              <a:r>
                <a:rPr lang="en-US" sz="12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32040" y="5192733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372200" y="4785599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372200" y="5192524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05172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Processing gain (dB)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05172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11560" y="5598926"/>
              <a:ext cx="1440160" cy="81385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Delay/Doppler spread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49188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/>
                  </a:solidFill>
                </a:rPr>
                <a:t>transmission gap (S)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9188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932040" y="5599135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32040" y="6006060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372200" y="5598926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372200" y="6005851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11560" y="3565137"/>
              <a:ext cx="144016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target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51720" y="3565136"/>
              <a:ext cx="5760640" cy="406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Tracking requirements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27584" y="4895968"/>
            <a:ext cx="7138942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Note:</a:t>
            </a:r>
          </a:p>
          <a:p>
            <a:r>
              <a:rPr lang="en-US" sz="1600" dirty="0" smtClean="0"/>
              <a:t>S: OFDM symbol time duration</a:t>
            </a:r>
          </a:p>
          <a:p>
            <a:r>
              <a:rPr lang="en-US" sz="1600" dirty="0" err="1" smtClean="0"/>
              <a:t>Ts</a:t>
            </a:r>
            <a:r>
              <a:rPr lang="en-US" sz="1600" dirty="0" smtClean="0"/>
              <a:t>: sample time</a:t>
            </a:r>
          </a:p>
          <a:p>
            <a:r>
              <a:rPr lang="en-US" sz="1600" dirty="0" smtClean="0"/>
              <a:t>Fs: subcarrier spacing</a:t>
            </a:r>
          </a:p>
          <a:p>
            <a:r>
              <a:rPr lang="en-US" sz="1600" dirty="0" smtClean="0"/>
              <a:t>Processing gain: number of RS in one update (to ensure sufficient noise suppression)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5645</TotalTime>
  <Words>509</Words>
  <Application>Microsoft Office PowerPoint</Application>
  <PresentationFormat>On-screen Show (4:3)</PresentationFormat>
  <Paragraphs>94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Office テーマ</vt:lpstr>
      <vt:lpstr>Picture</vt:lpstr>
      <vt:lpstr>WF on RS for time and frequency tracking and the evaluation assumptions</vt:lpstr>
      <vt:lpstr>Proposals</vt:lpstr>
      <vt:lpstr>Proposals for evaluation assumptions</vt:lpstr>
      <vt:lpstr>Proposals for evaluation assumptions</vt:lpstr>
      <vt:lpstr>Proposals for evaluation assumptions</vt:lpstr>
      <vt:lpstr>Proposals for evaluation assumptions</vt:lpstr>
      <vt:lpstr>An example of tracking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396</cp:revision>
  <dcterms:created xsi:type="dcterms:W3CDTF">2016-04-11T23:33:51Z</dcterms:created>
  <dcterms:modified xsi:type="dcterms:W3CDTF">2017-04-06T23:01:33Z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