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4" r:id="rId4"/>
    <p:sldId id="276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13382-C9F7-40E0-910D-52F979837D55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22705-C090-4A22-A9B4-7F845E1C74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3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1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87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22705-C090-4A22-A9B4-7F845E1C741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0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981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6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42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189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9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2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03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9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1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4C870-7ED1-44FF-A406-2AC17CDFFE0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A97B0-568E-4500-9B2C-A8DB780C44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1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assignment for DL and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CMCC, Panasonic, CATT, Nokia, </a:t>
            </a:r>
            <a:r>
              <a:rPr lang="en-GB" altLang="zh-CN" dirty="0"/>
              <a:t>Alcatel-Lucent Shanghai Bell,</a:t>
            </a:r>
            <a:r>
              <a:rPr lang="en-US" altLang="zh-CN" dirty="0"/>
              <a:t> Ericsson, </a:t>
            </a:r>
            <a:r>
              <a:rPr lang="en-US" altLang="zh-CN" dirty="0" err="1"/>
              <a:t>Mediatek</a:t>
            </a:r>
            <a:r>
              <a:rPr lang="en-US" altLang="zh-CN" dirty="0"/>
              <a:t>, ZTE, ZTE microelectronics, LGE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47476" y="328500"/>
            <a:ext cx="11534651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3GPP TSG RAN WG1 #88bis Meeting				R1-1706764</a:t>
            </a:r>
          </a:p>
          <a:p>
            <a:r>
              <a:rPr lang="en-US" altLang="zh-CN" sz="2400" b="1" dirty="0"/>
              <a:t>Spokane, USA, 3rd – 7th April 2017 </a:t>
            </a:r>
          </a:p>
          <a:p>
            <a:r>
              <a:rPr kumimoji="1" lang="en-US" altLang="ja-JP" sz="2400" b="1" dirty="0"/>
              <a:t>Agenda item: 8.1.3.1.3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42323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494" y="0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70005" y="2665053"/>
            <a:ext cx="9999033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RAN1#87</a:t>
            </a:r>
          </a:p>
          <a:p>
            <a:r>
              <a:rPr lang="en-US" altLang="zh-CN" sz="2000" b="1" u="sng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 adjacent channel/band operation of NR and LTE in the unpaired spectrum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Design at least one semi-statically assigned DL/UL transmission direction configuration for NR that avoids DL/UL interference with at least one LTE TDD DL/UL configuration and special 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configuration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lang="en-US" altLang="ja-JP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does not preclude at most one semi-statically DL/UL transmission direction configuration in NR specification</a:t>
            </a:r>
            <a:endParaRPr lang="en-US" altLang="zh-CN" sz="2000" dirty="0"/>
          </a:p>
          <a:p>
            <a:pPr lvl="1">
              <a:buFontTx/>
              <a:buChar char="•"/>
            </a:pPr>
            <a:r>
              <a:rPr lang="en-US" altLang="ja-JP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DL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/UL interference also can be avoided by using dynamically assigned DL/UL transmission direction in some cases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Backhaul signaling between NR and LTE for interference coordination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Other mechanisms</a:t>
            </a:r>
            <a:endParaRPr kumimoji="0" lang="en-US" altLang="ja-JP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005" y="1229608"/>
            <a:ext cx="108540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RAN1#86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b="1" u="sng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 supports at least semi-statically assigned DL/UL transmission direction as </a:t>
            </a:r>
            <a:r>
              <a:rPr lang="en-US" altLang="zh-CN" sz="2000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lang="en-US" altLang="zh-CN" sz="2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operation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assigned DL/UL transmission direction can be </a:t>
            </a:r>
            <a:r>
              <a:rPr lang="en-US" altLang="zh-CN" sz="2000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signalled</a:t>
            </a:r>
            <a:r>
              <a:rPr lang="en-US" altLang="zh-CN" sz="2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to UE by higher layer </a:t>
            </a:r>
            <a:r>
              <a:rPr lang="en-US" altLang="zh-CN" sz="2000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signalling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21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494" y="0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4988" y="1225689"/>
            <a:ext cx="1077093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RAN1 NR </a:t>
            </a:r>
            <a:r>
              <a:rPr lang="en-US" altLang="zh-CN" sz="2000" b="1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Adhoc</a:t>
            </a: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(Jan. 2017)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b="1" u="sng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Agreements:</a:t>
            </a:r>
            <a:endParaRPr lang="zh-CN" altLang="zh-CN" sz="2000" b="1" u="sng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NR supports efficient adjacent channel co-existence with LTE-TDD using UL-DL configurations 0,1,2,3,4,5 in unpaired spectrum  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FFS detailed mechanism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NR supports efficient adjacent channel co-existence with LTE-TDD using all the special </a:t>
            </a:r>
            <a:r>
              <a:rPr lang="en-US" altLang="zh-CN" sz="20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subframe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configurations in unpaired spectrum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Notes: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 above bullets does not necessarily imply that two or more frame structures are to be defined for NR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 wording “efficient” in the above two bullets does not imply exact alignment of configurations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RAN1 has agreed the following</a:t>
            </a:r>
          </a:p>
          <a:p>
            <a:pPr marL="1200150" lvl="2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Design at least one semi-statically assigned DL/UL transmission direction configuration for NR that avoids DL/UL interference with at least one LTE TDD DL/UL configuration and special </a:t>
            </a:r>
            <a:r>
              <a:rPr lang="en-US" altLang="zh-CN" sz="20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subframe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configuration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00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832" y="110234"/>
            <a:ext cx="10515600" cy="1325563"/>
          </a:xfrm>
        </p:spPr>
        <p:txBody>
          <a:bodyPr/>
          <a:lstStyle/>
          <a:p>
            <a:r>
              <a:rPr lang="en-US" altLang="zh-CN" dirty="0"/>
              <a:t>   Proposal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153" y="1267968"/>
            <a:ext cx="11088903" cy="527913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The higher layer </a:t>
            </a:r>
            <a:r>
              <a:rPr lang="en-US" altLang="zh-CN" dirty="0" err="1"/>
              <a:t>signalling</a:t>
            </a:r>
            <a:r>
              <a:rPr lang="en-US" altLang="zh-CN" dirty="0"/>
              <a:t> for the semi-static assignment of DL/UL transmission direction for NR includes at least the followings</a:t>
            </a:r>
          </a:p>
          <a:p>
            <a:pPr lvl="1"/>
            <a:r>
              <a:rPr lang="en-US" altLang="zh-CN" sz="2600" dirty="0"/>
              <a:t>A periodicity where the configuration applies; </a:t>
            </a:r>
          </a:p>
          <a:p>
            <a:pPr lvl="2"/>
            <a:r>
              <a:rPr lang="en-US" altLang="zh-CN" sz="2200" dirty="0"/>
              <a:t>Support 5ms and 10ms periodicity where one DL/UL switching point exists in the periodicity, e.g., for NR LTE adjacent channel co-existence;</a:t>
            </a:r>
          </a:p>
          <a:p>
            <a:pPr lvl="2"/>
            <a:r>
              <a:rPr lang="en-US" altLang="zh-CN" sz="2200" dirty="0"/>
              <a:t>FFS: other values of periodicity.</a:t>
            </a:r>
          </a:p>
          <a:p>
            <a:pPr lvl="1"/>
            <a:r>
              <a:rPr lang="en-US" altLang="zh-CN" sz="2600" dirty="0"/>
              <a:t>A subset of resources with fixed UL transmission;</a:t>
            </a:r>
          </a:p>
          <a:p>
            <a:pPr lvl="2"/>
            <a:r>
              <a:rPr lang="en-US" altLang="zh-CN" sz="2200" dirty="0"/>
              <a:t>Resources with fixed UL transmission happens in the ending part of the periodicity is supported;</a:t>
            </a:r>
          </a:p>
          <a:p>
            <a:pPr lvl="2"/>
            <a:r>
              <a:rPr lang="en-US" altLang="zh-CN" sz="2200" dirty="0"/>
              <a:t>The subset of resources can be assigned in granularity of slot or symbol;</a:t>
            </a:r>
          </a:p>
          <a:p>
            <a:r>
              <a:rPr lang="en-US" altLang="zh-CN" dirty="0"/>
              <a:t>The assignment of a subset of resources with fixed DL transmission can be included in the higher layer signaling, or the UE can also infer a subset of resources with fixed DL transmissions, e.g. by detection of periodically transmitted signals such as NR SS block.</a:t>
            </a:r>
          </a:p>
          <a:p>
            <a:r>
              <a:rPr lang="en-US" altLang="zh-CN" dirty="0"/>
              <a:t>Other resources not indicated as </a:t>
            </a:r>
            <a:r>
              <a:rPr lang="ko-KR" altLang="zh-CN" dirty="0"/>
              <a:t>“</a:t>
            </a:r>
            <a:r>
              <a:rPr lang="en-US" altLang="zh-CN" dirty="0"/>
              <a:t>fixed UL</a:t>
            </a:r>
            <a:r>
              <a:rPr lang="ko-KR" altLang="zh-CN" dirty="0"/>
              <a:t>”</a:t>
            </a:r>
            <a:r>
              <a:rPr lang="en-US" altLang="zh-CN" dirty="0"/>
              <a:t> or </a:t>
            </a:r>
            <a:r>
              <a:rPr lang="ko-KR" altLang="zh-CN" dirty="0"/>
              <a:t>“</a:t>
            </a:r>
            <a:r>
              <a:rPr lang="en-US" altLang="zh-CN" dirty="0"/>
              <a:t>fixed DL</a:t>
            </a:r>
            <a:r>
              <a:rPr lang="ko-KR" altLang="zh-CN" dirty="0"/>
              <a:t>”</a:t>
            </a:r>
            <a:r>
              <a:rPr lang="en-US" altLang="zh-CN" dirty="0"/>
              <a:t> or </a:t>
            </a:r>
            <a:r>
              <a:rPr lang="ko-KR" altLang="zh-CN" dirty="0"/>
              <a:t>“</a:t>
            </a:r>
            <a:r>
              <a:rPr lang="en-US" altLang="zh-CN" dirty="0"/>
              <a:t>reserved/blank</a:t>
            </a:r>
            <a:r>
              <a:rPr lang="ko-KR" altLang="zh-CN" dirty="0"/>
              <a:t>”</a:t>
            </a:r>
            <a:r>
              <a:rPr lang="en-US" altLang="zh-CN" dirty="0"/>
              <a:t> can be considered as </a:t>
            </a:r>
            <a:r>
              <a:rPr lang="ko-KR" altLang="zh-CN" dirty="0"/>
              <a:t>“</a:t>
            </a:r>
            <a:r>
              <a:rPr lang="en-US" altLang="zh-CN" dirty="0"/>
              <a:t>flexible resource</a:t>
            </a:r>
            <a:r>
              <a:rPr lang="ko-KR" altLang="zh-CN" dirty="0"/>
              <a:t>”</a:t>
            </a:r>
            <a:r>
              <a:rPr lang="en-US" altLang="ko-KR" dirty="0"/>
              <a:t>,</a:t>
            </a:r>
            <a:r>
              <a:rPr lang="en-US" altLang="zh-CN" dirty="0"/>
              <a:t> where transmission direction can be changed dynamically.</a:t>
            </a:r>
          </a:p>
        </p:txBody>
      </p:sp>
    </p:spTree>
    <p:extLst>
      <p:ext uri="{BB962C8B-B14F-4D97-AF65-F5344CB8AC3E}">
        <p14:creationId xmlns:p14="http://schemas.microsoft.com/office/powerpoint/2010/main" val="85310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381" y="19390"/>
            <a:ext cx="11614067" cy="1325563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Example1: Allow for adjacent channel co-existence with LTE TDD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7648" y="1142671"/>
            <a:ext cx="10515600" cy="4351338"/>
          </a:xfrm>
        </p:spPr>
        <p:txBody>
          <a:bodyPr/>
          <a:lstStyle/>
          <a:p>
            <a:r>
              <a:rPr lang="en-US" altLang="zh-CN" sz="2400" dirty="0"/>
              <a:t>By adjusting the value of periodicity, and the subsets of resources for DL and UL resources, it is possible to achieve adjacent channel co-existence with LTE TDD </a:t>
            </a:r>
            <a:endParaRPr lang="zh-CN" altLang="en-US" sz="2400" dirty="0"/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15533" y="2415791"/>
            <a:ext cx="168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Example for co-existence with LTE TDD config.2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15533" y="5018594"/>
            <a:ext cx="168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Example for co-existence with LTE TDD config.3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7110" y="4383536"/>
            <a:ext cx="8007929" cy="19946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9453" y="2072692"/>
            <a:ext cx="8135586" cy="182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Example 2: Allow for hybrid dynamic and semi-static TDD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97876"/>
            <a:ext cx="10942122" cy="4351338"/>
          </a:xfrm>
        </p:spPr>
        <p:txBody>
          <a:bodyPr/>
          <a:lstStyle/>
          <a:p>
            <a:r>
              <a:rPr lang="en-US" altLang="zh-CN" sz="2400" dirty="0"/>
              <a:t>By assigning a minimum resources in the periodicity as semi-static DL and UL transmission direction, and the leftover resources to be dynamic, hybrid dynamic and semi-static TDD can be achieved;</a:t>
            </a:r>
          </a:p>
          <a:p>
            <a:pPr lvl="1"/>
            <a:r>
              <a:rPr lang="en-US" altLang="zh-CN" sz="2000" dirty="0"/>
              <a:t>The minimum resources can be applied for essential DL and UL signal transmission, such as</a:t>
            </a:r>
          </a:p>
          <a:p>
            <a:pPr lvl="2"/>
            <a:r>
              <a:rPr lang="en-US" altLang="zh-CN" dirty="0"/>
              <a:t>DL: </a:t>
            </a:r>
            <a:r>
              <a:rPr lang="en-GB" altLang="zh-CN" dirty="0"/>
              <a:t>Broadcast information, </a:t>
            </a:r>
            <a:r>
              <a:rPr lang="en-US" altLang="zh-CN" dirty="0"/>
              <a:t>SS block, CSI-RS, RRM, </a:t>
            </a:r>
            <a:r>
              <a:rPr lang="en-US" altLang="zh-CN" dirty="0" err="1"/>
              <a:t>etc</a:t>
            </a:r>
            <a:r>
              <a:rPr lang="en-US" altLang="zh-CN" dirty="0"/>
              <a:t>; </a:t>
            </a:r>
          </a:p>
          <a:p>
            <a:pPr lvl="2"/>
            <a:r>
              <a:rPr lang="en-US" altLang="zh-CN" dirty="0"/>
              <a:t>UL: PRACH, SR resources, periodic CSI feedback, </a:t>
            </a:r>
            <a:r>
              <a:rPr lang="en-US" altLang="zh-CN" dirty="0" err="1"/>
              <a:t>etc</a:t>
            </a:r>
            <a:r>
              <a:rPr lang="en-US" altLang="zh-CN" dirty="0"/>
              <a:t>;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8782" y="3623398"/>
            <a:ext cx="9479271" cy="164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8782" y="5170675"/>
            <a:ext cx="9479271" cy="154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70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Example 3: Allow for low latency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By assigning the periodicity to be a slot, e.g., 14 OFDM symbols, it is possible to achieve UL/DL switching in every slot, to reduce latency;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7665" y="2963714"/>
            <a:ext cx="6482855" cy="12943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2758" y="4557977"/>
            <a:ext cx="6487762" cy="131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21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4556</TotalTime>
  <Words>683</Words>
  <Application>Microsoft Office PowerPoint</Application>
  <PresentationFormat>宽屏</PresentationFormat>
  <Paragraphs>57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맑은 고딕</vt:lpstr>
      <vt:lpstr>MS Mincho</vt:lpstr>
      <vt:lpstr>游ゴシック</vt:lpstr>
      <vt:lpstr>等线</vt:lpstr>
      <vt:lpstr>等线 Light</vt:lpstr>
      <vt:lpstr>宋体</vt:lpstr>
      <vt:lpstr>Arial</vt:lpstr>
      <vt:lpstr>Calibri</vt:lpstr>
      <vt:lpstr>Times New Roman</vt:lpstr>
      <vt:lpstr>Office 主题​​</vt:lpstr>
      <vt:lpstr>WF on assignment for DL and UL transmission</vt:lpstr>
      <vt:lpstr>Background</vt:lpstr>
      <vt:lpstr>Background</vt:lpstr>
      <vt:lpstr>   Proposal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Example1: Allow for adjacent channel co-existence with LTE TDD</vt:lpstr>
      <vt:lpstr>Example 2: Allow for hybrid dynamic and semi-static TDD</vt:lpstr>
      <vt:lpstr>Example 3: Allow for low latency TDD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assignment for DL and UL transmission</dc:title>
  <dc:creator>Xueying</dc:creator>
  <cp:lastModifiedBy>Xueying</cp:lastModifiedBy>
  <cp:revision>337</cp:revision>
  <dcterms:created xsi:type="dcterms:W3CDTF">2017-01-17T20:06:56Z</dcterms:created>
  <dcterms:modified xsi:type="dcterms:W3CDTF">2017-04-06T23:20:41Z</dcterms:modified>
</cp:coreProperties>
</file>