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9" r:id="rId4"/>
    <p:sldId id="258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9260" autoAdjust="0"/>
  </p:normalViewPr>
  <p:slideViewPr>
    <p:cSldViewPr snapToGrid="0">
      <p:cViewPr varScale="1">
        <p:scale>
          <a:sx n="82" d="100"/>
          <a:sy n="82" d="100"/>
        </p:scale>
        <p:origin x="86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ED88F8-3BE8-4A15-BB6F-EEB7FFEB720E}" type="datetimeFigureOut">
              <a:rPr lang="zh-CN" altLang="en-US" smtClean="0"/>
              <a:t>2017/4/7</a:t>
            </a:fld>
            <a:endParaRPr lang="zh-CN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F365F1-9457-4F4C-A0E2-EF87BBE8A9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20033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F365F1-9457-4F4C-A0E2-EF87BBE8A9C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76603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24F79-C58E-44B5-A480-AE671A78A47F}" type="datetimeFigureOut">
              <a:rPr lang="zh-CN" altLang="en-US" smtClean="0"/>
              <a:t>2017/4/7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01905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24F79-C58E-44B5-A480-AE671A78A47F}" type="datetimeFigureOut">
              <a:rPr lang="zh-CN" altLang="en-US" smtClean="0"/>
              <a:t>2017/4/7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90342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24F79-C58E-44B5-A480-AE671A78A47F}" type="datetimeFigureOut">
              <a:rPr lang="zh-CN" altLang="en-US" smtClean="0"/>
              <a:t>2017/4/7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33174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24F79-C58E-44B5-A480-AE671A78A47F}" type="datetimeFigureOut">
              <a:rPr lang="zh-CN" altLang="en-US" smtClean="0"/>
              <a:t>2017/4/7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3951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24F79-C58E-44B5-A480-AE671A78A47F}" type="datetimeFigureOut">
              <a:rPr lang="zh-CN" altLang="en-US" smtClean="0"/>
              <a:t>2017/4/7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68400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24F79-C58E-44B5-A480-AE671A78A47F}" type="datetimeFigureOut">
              <a:rPr lang="zh-CN" altLang="en-US" smtClean="0"/>
              <a:t>2017/4/7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7880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24F79-C58E-44B5-A480-AE671A78A47F}" type="datetimeFigureOut">
              <a:rPr lang="zh-CN" altLang="en-US" smtClean="0"/>
              <a:t>2017/4/7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08983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24F79-C58E-44B5-A480-AE671A78A47F}" type="datetimeFigureOut">
              <a:rPr lang="zh-CN" altLang="en-US" smtClean="0"/>
              <a:t>2017/4/7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61264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24F79-C58E-44B5-A480-AE671A78A47F}" type="datetimeFigureOut">
              <a:rPr lang="zh-CN" altLang="en-US" smtClean="0"/>
              <a:t>2017/4/7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87205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24F79-C58E-44B5-A480-AE671A78A47F}" type="datetimeFigureOut">
              <a:rPr lang="zh-CN" altLang="en-US" smtClean="0"/>
              <a:t>2017/4/7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7256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24F79-C58E-44B5-A480-AE671A78A47F}" type="datetimeFigureOut">
              <a:rPr lang="zh-CN" altLang="en-US" smtClean="0"/>
              <a:t>2017/4/7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14187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D24F79-C58E-44B5-A480-AE671A78A47F}" type="datetimeFigureOut">
              <a:rPr lang="zh-CN" altLang="en-US" smtClean="0"/>
              <a:t>2017/4/7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866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yzha147\Desktop\R1-1701813.zip" TargetMode="External"/><Relationship Id="rId2" Type="http://schemas.openxmlformats.org/officeDocument/2006/relationships/hyperlink" Target="file:///C:\Users\yzha147\Desktop\R1-1703179.zip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file:///C:\Users\yzha147\Desktop\R1-1702329.zip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2226332"/>
            <a:ext cx="9144000" cy="2387600"/>
          </a:xfrm>
        </p:spPr>
        <p:txBody>
          <a:bodyPr>
            <a:normAutofit/>
          </a:bodyPr>
          <a:lstStyle/>
          <a:p>
            <a:r>
              <a:rPr lang="en-US" altLang="zh-CN" dirty="0">
                <a:solidFill>
                  <a:schemeClr val="tx1"/>
                </a:solidFill>
                <a:ea typeface="宋体" pitchFamily="2" charset="-122"/>
              </a:rPr>
              <a:t>Way Forward on CSI-RS </a:t>
            </a:r>
            <a:r>
              <a:rPr lang="en-US" altLang="zh-CN" dirty="0" smtClean="0">
                <a:solidFill>
                  <a:schemeClr val="tx1"/>
                </a:solidFill>
                <a:ea typeface="宋体" pitchFamily="2" charset="-122"/>
              </a:rPr>
              <a:t>for Beam Management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5230115"/>
            <a:ext cx="9144000" cy="880754"/>
          </a:xfrm>
        </p:spPr>
        <p:txBody>
          <a:bodyPr>
            <a:normAutofit fontScale="92500" lnSpcReduction="20000"/>
          </a:bodyPr>
          <a:lstStyle/>
          <a:p>
            <a:r>
              <a:rPr lang="en-US" altLang="zh-CN" dirty="0" smtClean="0"/>
              <a:t>Intel, Ericsson, </a:t>
            </a:r>
            <a:r>
              <a:rPr lang="en-US" altLang="zh-CN" dirty="0" err="1" smtClean="0"/>
              <a:t>InterDigital</a:t>
            </a:r>
            <a:r>
              <a:rPr lang="en-US" altLang="zh-CN" dirty="0" smtClean="0"/>
              <a:t>, OPPO, CATT, Samsung, CHTTL, NTT DOCOMO, [Huawei], </a:t>
            </a:r>
            <a:r>
              <a:rPr lang="en-US" altLang="zh-CN" dirty="0" smtClean="0"/>
              <a:t>Nokia, </a:t>
            </a:r>
            <a:r>
              <a:rPr lang="en-US" altLang="zh-CN" dirty="0" smtClean="0"/>
              <a:t>Alcatel Lucent Shanghai Bell, </a:t>
            </a:r>
            <a:r>
              <a:rPr lang="en-US" altLang="zh-CN" dirty="0" err="1" smtClean="0"/>
              <a:t>MediaTeK</a:t>
            </a:r>
            <a:r>
              <a:rPr lang="en-US" altLang="zh-CN" dirty="0" smtClean="0"/>
              <a:t>, ZTE, ZTE </a:t>
            </a:r>
            <a:r>
              <a:rPr lang="en-US" altLang="zh-CN" dirty="0"/>
              <a:t>Microelectronics</a:t>
            </a:r>
            <a:r>
              <a:rPr lang="en-US" altLang="zh-CN" dirty="0" smtClean="0"/>
              <a:t>, Qualcomm, </a:t>
            </a:r>
            <a:r>
              <a:rPr lang="en-US" altLang="zh-CN" dirty="0" smtClean="0"/>
              <a:t>vivo</a:t>
            </a:r>
            <a:r>
              <a:rPr lang="en-US" altLang="zh-CN" dirty="0" smtClean="0"/>
              <a:t>, Panasonic, </a:t>
            </a:r>
            <a:r>
              <a:rPr lang="en-US" altLang="zh-CN" dirty="0" err="1" smtClean="0"/>
              <a:t>Xinwei</a:t>
            </a:r>
            <a:r>
              <a:rPr lang="en-US" altLang="zh-CN" dirty="0" smtClean="0"/>
              <a:t>, KT</a:t>
            </a:r>
            <a:endParaRPr lang="zh-CN" alt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367990" y="228600"/>
            <a:ext cx="11485756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000" b="1" dirty="0">
                <a:solidFill>
                  <a:srgbClr val="000000"/>
                </a:solidFill>
                <a:latin typeface="Arial" charset="0"/>
                <a:ea typeface="宋体" pitchFamily="2" charset="-122"/>
              </a:rPr>
              <a:t>3GPP TSG RAN WG1 Meeting #88bis                                                                              </a:t>
            </a:r>
            <a:r>
              <a:rPr lang="sv-SE" altLang="zh-CN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宋体" charset="-122"/>
              </a:rPr>
              <a:t>R1-1706</a:t>
            </a:r>
            <a:r>
              <a:rPr lang="en-US" altLang="zh-CN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宋体" charset="-122"/>
              </a:rPr>
              <a:t>7</a:t>
            </a:r>
            <a:r>
              <a:rPr lang="sv-SE" altLang="zh-CN" sz="2000" b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宋体" charset="-122"/>
              </a:rPr>
              <a:t>59</a:t>
            </a:r>
            <a:endParaRPr lang="en-US" altLang="zh-CN" sz="20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宋体" pitchFamily="2" charset="-122"/>
            </a:endParaRPr>
          </a:p>
          <a:p>
            <a:pPr eaLnBrk="0" fontAlgn="base" hangingPunct="0">
              <a:spcBef>
                <a:spcPct val="20000"/>
              </a:spcBef>
              <a:spcAft>
                <a:spcPct val="0"/>
              </a:spcAft>
              <a:defRPr/>
            </a:pPr>
            <a:r>
              <a:rPr lang="en-GB" altLang="zh-CN" sz="2000" b="1" dirty="0">
                <a:solidFill>
                  <a:srgbClr val="000000"/>
                </a:solidFill>
                <a:latin typeface="Arial" charset="0"/>
                <a:ea typeface="宋体" pitchFamily="2" charset="-122"/>
              </a:rPr>
              <a:t>Spokane, USA 3</a:t>
            </a:r>
            <a:r>
              <a:rPr lang="en-GB" altLang="zh-CN" sz="2000" b="1" baseline="30000" dirty="0">
                <a:solidFill>
                  <a:srgbClr val="000000"/>
                </a:solidFill>
                <a:latin typeface="Arial" charset="0"/>
                <a:ea typeface="宋体" pitchFamily="2" charset="-122"/>
              </a:rPr>
              <a:t>rd</a:t>
            </a:r>
            <a:r>
              <a:rPr lang="en-GB" altLang="zh-CN" sz="2000" b="1" dirty="0">
                <a:solidFill>
                  <a:srgbClr val="000000"/>
                </a:solidFill>
                <a:latin typeface="Arial" charset="0"/>
                <a:ea typeface="宋体" pitchFamily="2" charset="-122"/>
              </a:rPr>
              <a:t> - 7</a:t>
            </a:r>
            <a:r>
              <a:rPr lang="en-GB" altLang="zh-CN" sz="2000" b="1" baseline="30000" dirty="0">
                <a:solidFill>
                  <a:srgbClr val="000000"/>
                </a:solidFill>
                <a:latin typeface="Arial" charset="0"/>
                <a:ea typeface="宋体" pitchFamily="2" charset="-122"/>
              </a:rPr>
              <a:t>th</a:t>
            </a:r>
            <a:r>
              <a:rPr lang="en-GB" altLang="zh-CN" sz="2000" b="1" dirty="0">
                <a:solidFill>
                  <a:srgbClr val="000000"/>
                </a:solidFill>
                <a:latin typeface="Arial" charset="0"/>
                <a:ea typeface="宋体" pitchFamily="2" charset="-122"/>
              </a:rPr>
              <a:t> April </a:t>
            </a:r>
            <a:r>
              <a:rPr lang="en-US" altLang="zh-CN" sz="2000" b="1" dirty="0">
                <a:solidFill>
                  <a:srgbClr val="000000"/>
                </a:solidFill>
                <a:latin typeface="Arial" charset="0"/>
                <a:ea typeface="宋体" pitchFamily="2" charset="-122"/>
              </a:rPr>
              <a:t>2017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000" b="1" dirty="0">
              <a:solidFill>
                <a:srgbClr val="000000"/>
              </a:solidFill>
              <a:latin typeface="Arial" charset="0"/>
              <a:ea typeface="宋体" pitchFamily="2" charset="-12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x-none" sz="2000" b="1" dirty="0">
                <a:solidFill>
                  <a:srgbClr val="000000"/>
                </a:solidFill>
                <a:ea typeface="宋体" pitchFamily="2" charset="-122"/>
              </a:rPr>
              <a:t>Agenda Item:	</a:t>
            </a:r>
            <a:r>
              <a:rPr lang="x-none" sz="2000" b="1" dirty="0" smtClean="0">
                <a:solidFill>
                  <a:srgbClr val="000000"/>
                </a:solidFill>
                <a:ea typeface="宋体" pitchFamily="2" charset="-122"/>
              </a:rPr>
              <a:t>8.1</a:t>
            </a:r>
            <a:r>
              <a:rPr lang="en-US" sz="2000" b="1" dirty="0" smtClean="0">
                <a:solidFill>
                  <a:srgbClr val="000000"/>
                </a:solidFill>
                <a:ea typeface="宋体" pitchFamily="2" charset="-122"/>
              </a:rPr>
              <a:t>.2.4.1</a:t>
            </a:r>
            <a:endParaRPr lang="en-US" altLang="ko-KR" sz="20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790309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In RAN1 #88, the following agreements on CSI-RS for beam management have been achieved:</a:t>
            </a:r>
          </a:p>
          <a:p>
            <a:pPr lvl="1"/>
            <a:r>
              <a:rPr lang="en-GB" altLang="zh-CN" dirty="0"/>
              <a:t>For beam management overhead and latency reduction, NR considers following options for a CSI-RS supporting beam sweeping within an OFDM symbol</a:t>
            </a:r>
            <a:endParaRPr lang="zh-CN" altLang="zh-CN" dirty="0"/>
          </a:p>
          <a:p>
            <a:pPr lvl="2"/>
            <a:r>
              <a:rPr lang="en-US" altLang="zh-CN" dirty="0"/>
              <a:t>Opt-1: IFDMA [e.g., R1-1700350, </a:t>
            </a:r>
            <a:r>
              <a:rPr lang="en-US" altLang="zh-CN" u="sng" dirty="0">
                <a:hlinkClick r:id="rId2" action="ppaction://hlinkfile"/>
              </a:rPr>
              <a:t>R1-1703179</a:t>
            </a:r>
            <a:r>
              <a:rPr lang="en-US" altLang="zh-CN" dirty="0"/>
              <a:t>]</a:t>
            </a:r>
            <a:endParaRPr lang="zh-CN" altLang="zh-CN" dirty="0"/>
          </a:p>
          <a:p>
            <a:pPr lvl="2"/>
            <a:r>
              <a:rPr lang="en-US" altLang="zh-CN" dirty="0"/>
              <a:t>Opt-2: Larger subcarrier spacing [e.g., R1-1700350, </a:t>
            </a:r>
            <a:r>
              <a:rPr lang="en-US" altLang="zh-CN" u="sng" dirty="0">
                <a:hlinkClick r:id="rId3" action="ppaction://hlinkfile"/>
              </a:rPr>
              <a:t>R1-1701813</a:t>
            </a:r>
            <a:r>
              <a:rPr lang="en-US" altLang="zh-CN" dirty="0"/>
              <a:t>]</a:t>
            </a:r>
            <a:endParaRPr lang="zh-CN" altLang="zh-CN" dirty="0"/>
          </a:p>
          <a:p>
            <a:pPr lvl="2"/>
            <a:r>
              <a:rPr lang="en-US" altLang="zh-CN" dirty="0"/>
              <a:t>Opt-3: DFT-based [e.g., </a:t>
            </a:r>
            <a:r>
              <a:rPr lang="en-US" altLang="zh-CN" u="sng" dirty="0">
                <a:hlinkClick r:id="rId4" action="ppaction://hlinkfile"/>
              </a:rPr>
              <a:t>R1-1702329</a:t>
            </a:r>
            <a:r>
              <a:rPr lang="en-US" altLang="zh-CN" dirty="0"/>
              <a:t>, </a:t>
            </a:r>
            <a:r>
              <a:rPr lang="en-US" altLang="zh-CN" u="sng" dirty="0">
                <a:hlinkClick r:id="rId2" action="ppaction://hlinkfile"/>
              </a:rPr>
              <a:t>R1-1703179</a:t>
            </a:r>
            <a:r>
              <a:rPr lang="en-US" altLang="zh-CN" dirty="0"/>
              <a:t>]</a:t>
            </a:r>
            <a:endParaRPr lang="zh-CN" altLang="zh-CN" dirty="0"/>
          </a:p>
          <a:p>
            <a:pPr lvl="2"/>
            <a:r>
              <a:rPr lang="en-US" altLang="zh-CN" dirty="0"/>
              <a:t>Other options are not precluded</a:t>
            </a:r>
            <a:endParaRPr lang="zh-CN" altLang="zh-CN" dirty="0"/>
          </a:p>
          <a:p>
            <a:pPr lvl="2"/>
            <a:r>
              <a:rPr lang="en-US" altLang="zh-CN" dirty="0"/>
              <a:t>If supported, down-selection among the options during WI phase</a:t>
            </a:r>
            <a:endParaRPr lang="zh-CN" altLang="zh-CN" dirty="0"/>
          </a:p>
          <a:p>
            <a:pPr lvl="2"/>
            <a:r>
              <a:rPr lang="en-US" altLang="zh-CN" dirty="0"/>
              <a:t>Note: the symbol duration is based on a reference numerology</a:t>
            </a:r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703347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 (cont’d)</a:t>
            </a:r>
            <a:endParaRPr lang="zh-CN" altLang="en-US" dirty="0"/>
          </a:p>
        </p:txBody>
      </p:sp>
      <p:sp>
        <p:nvSpPr>
          <p:cNvPr id="4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838200" y="1723748"/>
            <a:ext cx="9387506" cy="45550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en-US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In RAN1 #87 meeting, the following agreements have been achieved: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en-US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CSI-RS supports the DL Tx beam sweeping and UE Rx beam sweeping</a:t>
            </a:r>
            <a:endParaRPr kumimoji="0" lang="en-US" altLang="zh-CN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en-GB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NOTE: CSI-RS can be used in </a:t>
            </a:r>
            <a:r>
              <a:rPr kumimoji="0" lang="en-US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P1, P2, P3</a:t>
            </a:r>
            <a:endParaRPr kumimoji="0" lang="en-US" altLang="zh-CN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en-US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NR CSI-RS supports the following mapping structure</a:t>
            </a:r>
            <a:endParaRPr kumimoji="0" lang="en-US" altLang="zh-CN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en-GB" altLang="ja-JP" sz="1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N</a:t>
            </a:r>
            <a:r>
              <a:rPr kumimoji="0" lang="en-GB" altLang="ja-JP" sz="10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P</a:t>
            </a:r>
            <a:r>
              <a:rPr kumimoji="0" lang="en-GB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CSI-RS port(s) can be mapped per (sub)time unit</a:t>
            </a:r>
            <a:endParaRPr kumimoji="0" lang="en-GB" altLang="zh-CN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–"/>
              <a:tabLst>
                <a:tab pos="228600" algn="l"/>
              </a:tabLst>
            </a:pPr>
            <a:r>
              <a:rPr kumimoji="0" lang="en-US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Across (sub)time units, same CSI-RS antenna ports can be mapped</a:t>
            </a:r>
            <a:endParaRPr kumimoji="0" lang="en-US" altLang="zh-CN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–"/>
              <a:tabLst>
                <a:tab pos="228600" algn="l"/>
              </a:tabLst>
            </a:pPr>
            <a:r>
              <a:rPr kumimoji="0" lang="en-US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Values of </a:t>
            </a:r>
            <a:r>
              <a:rPr kumimoji="0" lang="en-GB" altLang="ja-JP" sz="1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N</a:t>
            </a:r>
            <a:r>
              <a:rPr kumimoji="0" lang="en-GB" altLang="ja-JP" sz="10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P</a:t>
            </a:r>
            <a:r>
              <a:rPr kumimoji="0" lang="en-US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is FFS</a:t>
            </a:r>
            <a:endParaRPr kumimoji="0" lang="en-US" altLang="zh-CN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–"/>
              <a:tabLst>
                <a:tab pos="228600" algn="l"/>
              </a:tabLst>
            </a:pPr>
            <a:r>
              <a:rPr kumimoji="0" lang="en-GB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Here, “time unit” refers to </a:t>
            </a:r>
            <a:r>
              <a:rPr kumimoji="0" lang="en-GB" altLang="ja-JP" sz="1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n&gt;=1</a:t>
            </a:r>
            <a:r>
              <a:rPr kumimoji="0" lang="en-GB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OFDM symbols in a configured/reference numerology,  where the value of </a:t>
            </a:r>
            <a:r>
              <a:rPr kumimoji="0" lang="en-GB" altLang="ja-JP" sz="1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n</a:t>
            </a:r>
            <a:r>
              <a:rPr kumimoji="0" lang="en-GB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is FFS</a:t>
            </a:r>
            <a:endParaRPr kumimoji="0" lang="en-GB" altLang="zh-CN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en-GB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FFS whether OFDM symbols comprising a time unit is consecutive or not</a:t>
            </a:r>
            <a:endParaRPr kumimoji="0" lang="en-GB" altLang="zh-CN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–"/>
              <a:tabLst>
                <a:tab pos="228600" algn="l"/>
              </a:tabLst>
            </a:pPr>
            <a:r>
              <a:rPr kumimoji="0" lang="en-GB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FFS Port multiplexing method, e.g., FDM, TDM, CDM, any combinations </a:t>
            </a:r>
            <a:endParaRPr kumimoji="0" lang="en-GB" altLang="zh-CN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en-GB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Each time unit can be partitioned into sub-time units</a:t>
            </a:r>
            <a:endParaRPr kumimoji="0" lang="en-GB" altLang="zh-CN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–"/>
              <a:tabLst>
                <a:tab pos="228600" algn="l"/>
              </a:tabLst>
            </a:pPr>
            <a:r>
              <a:rPr kumimoji="0" lang="en-GB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FFS Partitioning method, e.g., TDM, IFDMA, OFDM symbol-level partition with same/shorter OFDM symbol length(i.e. larger subcarrier spacing)  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>
                <a:tab pos="228600" algn="l"/>
              </a:tabLst>
            </a:pPr>
            <a:r>
              <a:rPr kumimoji="0" lang="en-GB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as/than the reference OFDM symbol length (subcarrier spacing), and other methods are not precluded</a:t>
            </a:r>
            <a:endParaRPr kumimoji="0" lang="en-GB" altLang="zh-CN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lang="en-GB" altLang="ja-JP" sz="1000" dirty="0">
                <a:ea typeface="MS Mincho" panose="02020609040205080304" pitchFamily="49" charset="-128"/>
                <a:cs typeface="Times New Roman" panose="02020603050405020304" pitchFamily="18" charset="0"/>
              </a:rPr>
              <a:t>This mapping structure can be used for supporting multiple panels/Tx chains</a:t>
            </a:r>
            <a:endParaRPr lang="en-GB" altLang="zh-CN" sz="1000" dirty="0"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en-GB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Options to map CSI-RS for Tx and Rx beam sweeping for further study</a:t>
            </a:r>
            <a:endParaRPr kumimoji="0" lang="en-GB" altLang="zh-CN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–"/>
              <a:tabLst>
                <a:tab pos="228600" algn="l"/>
              </a:tabLst>
            </a:pPr>
            <a:r>
              <a:rPr kumimoji="0" lang="en-GB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Option 1: </a:t>
            </a:r>
            <a:endParaRPr kumimoji="0" lang="en-GB" altLang="zh-CN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en-GB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Tx beam(s) are same across sub-time units within each time unit</a:t>
            </a:r>
            <a:endParaRPr kumimoji="0" lang="en-GB" altLang="zh-CN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en-GB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Tx beam(s) are different across time units</a:t>
            </a:r>
            <a:endParaRPr kumimoji="0" lang="en-GB" altLang="zh-CN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–"/>
              <a:tabLst>
                <a:tab pos="228600" algn="l"/>
              </a:tabLst>
            </a:pPr>
            <a:r>
              <a:rPr kumimoji="0" lang="en-GB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Option 2:</a:t>
            </a:r>
            <a:endParaRPr kumimoji="0" lang="en-GB" altLang="zh-CN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en-GB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Tx beam(s) are different across sub-time units within each time unit</a:t>
            </a:r>
            <a:endParaRPr kumimoji="0" lang="en-GB" altLang="zh-CN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en-GB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Tx beam(s) are same across time units</a:t>
            </a:r>
            <a:endParaRPr kumimoji="0" lang="en-GB" altLang="zh-CN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–"/>
              <a:tabLst>
                <a:tab pos="228600" algn="l"/>
              </a:tabLst>
            </a:pPr>
            <a:r>
              <a:rPr kumimoji="0" lang="en-GB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Option 3: combination of Alt1 and Alt2:</a:t>
            </a:r>
            <a:endParaRPr kumimoji="0" lang="en-GB" altLang="zh-CN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en-GB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Within one time unit, Tx beam(s) are same across sub-time units.</a:t>
            </a:r>
            <a:endParaRPr kumimoji="0" lang="en-GB" altLang="zh-CN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en-GB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Within another time unit, Tx beam(s) are different across sub-time units.</a:t>
            </a:r>
            <a:endParaRPr kumimoji="0" lang="en-GB" altLang="zh-CN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en-GB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FFS combination of the different time units in terms of e.g., number and periodicity</a:t>
            </a:r>
            <a:endParaRPr kumimoji="0" lang="en-GB" altLang="zh-CN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–"/>
              <a:tabLst>
                <a:tab pos="228600" algn="l"/>
              </a:tabLst>
            </a:pPr>
            <a:r>
              <a:rPr kumimoji="0" lang="en-US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Note that only Tx sweeping or Rx sweeping is also a possibility</a:t>
            </a:r>
            <a:endParaRPr kumimoji="0" lang="en-US" altLang="zh-CN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–"/>
              <a:tabLst>
                <a:tab pos="228600" algn="l"/>
              </a:tabLst>
            </a:pPr>
            <a:r>
              <a:rPr kumimoji="0" lang="en-GB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Other options are not precluded.</a:t>
            </a:r>
            <a:endParaRPr kumimoji="0" lang="en-GB" altLang="zh-CN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–"/>
              <a:tabLst>
                <a:tab pos="228600" algn="l"/>
              </a:tabLst>
            </a:pPr>
            <a:r>
              <a:rPr kumimoji="0" lang="en-GB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FFS: how to capture “same beam” and “different beam” in spec</a:t>
            </a:r>
            <a:endParaRPr kumimoji="0" lang="en-GB" altLang="zh-CN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en-GB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FFS: Whether </a:t>
            </a:r>
            <a:r>
              <a:rPr kumimoji="0" lang="en-US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the above mapping structure </a:t>
            </a:r>
            <a:r>
              <a:rPr kumimoji="0" lang="en-GB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is configured with one or multiple CSI-RS resource configurations</a:t>
            </a:r>
            <a:endParaRPr kumimoji="0" lang="en-GB" alt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5484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</a:rPr>
              <a:t>NR supports a sub-time unit smaller than an OFDM symbol in a reference numerology</a:t>
            </a:r>
          </a:p>
          <a:p>
            <a:pPr algn="just"/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</a:rPr>
              <a:t>Support at least one of the following options with down-selection in next meeting:</a:t>
            </a:r>
          </a:p>
          <a:p>
            <a:pPr lvl="1"/>
            <a:r>
              <a:rPr lang="en-US" altLang="zh-CN" dirty="0" smtClean="0"/>
              <a:t>Opt-1</a:t>
            </a:r>
            <a:r>
              <a:rPr lang="en-US" altLang="zh-CN" dirty="0"/>
              <a:t>: IFDMA </a:t>
            </a:r>
          </a:p>
          <a:p>
            <a:pPr lvl="1"/>
            <a:r>
              <a:rPr lang="en-US" altLang="zh-CN" dirty="0"/>
              <a:t>Opt-2: Larger subcarrier spacing </a:t>
            </a:r>
          </a:p>
          <a:p>
            <a:pPr lvl="1"/>
            <a:r>
              <a:rPr lang="en-US" altLang="zh-CN" dirty="0"/>
              <a:t>Opt-3: DFT-based</a:t>
            </a:r>
            <a:endParaRPr lang="zh-CN" altLang="zh-CN" dirty="0"/>
          </a:p>
          <a:p>
            <a:pPr lvl="1" algn="just"/>
            <a:endParaRPr lang="zh-CN" altLang="zh-CN" dirty="0"/>
          </a:p>
          <a:p>
            <a:pPr lvl="2" algn="just"/>
            <a:endParaRPr lang="zh-CN" altLang="zh-CN" sz="1600" dirty="0">
              <a:ea typeface="宋体" panose="02010600030101010101" pitchFamily="2" charset="-122"/>
            </a:endParaRPr>
          </a:p>
          <a:p>
            <a:pPr lvl="1" algn="just"/>
            <a:endParaRPr lang="en-US" altLang="zh-CN" sz="2000" dirty="0" smtClean="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731036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1297</TotalTime>
  <Words>558</Words>
  <Application>Microsoft Office PowerPoint</Application>
  <PresentationFormat>Widescreen</PresentationFormat>
  <Paragraphs>54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3" baseType="lpstr">
      <vt:lpstr>MS Mincho</vt:lpstr>
      <vt:lpstr>游ゴシック</vt:lpstr>
      <vt:lpstr>等线</vt:lpstr>
      <vt:lpstr>等线 Light</vt:lpstr>
      <vt:lpstr>宋体</vt:lpstr>
      <vt:lpstr>Arial</vt:lpstr>
      <vt:lpstr>Calibri</vt:lpstr>
      <vt:lpstr>Times New Roman</vt:lpstr>
      <vt:lpstr>Office 主题​​</vt:lpstr>
      <vt:lpstr>Way Forward on CSI-RS for Beam Management</vt:lpstr>
      <vt:lpstr>Background</vt:lpstr>
      <vt:lpstr>Background (cont’d)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CSI-RS Design and Configuration for RRM measurement</dc:title>
  <dc:creator>liul</dc:creator>
  <cp:keywords>CTPClassification=CTP_PUBLIC:VisualMarkings=</cp:keywords>
  <cp:lastModifiedBy>Zhang, Yushu</cp:lastModifiedBy>
  <cp:revision>51</cp:revision>
  <dcterms:created xsi:type="dcterms:W3CDTF">2017-04-03T05:00:24Z</dcterms:created>
  <dcterms:modified xsi:type="dcterms:W3CDTF">2017-04-06T23:32:53Z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be5bb317-0caa-4518-b813-94e9fc190cc7</vt:lpwstr>
  </property>
  <property fmtid="{D5CDD505-2E9C-101B-9397-08002B2CF9AE}" pid="3" name="CTP_TimeStamp">
    <vt:lpwstr>2017-04-06 23:32:52Z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