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92" d="100"/>
          <a:sy n="92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15122-162A-A745-8026-F9822ACEFFE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74044-1109-634E-A6DC-EB1ABCDE54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868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BEC2E-1E49-4345-ADA8-8634218A211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7DF50-600C-5E43-98EE-B70050B805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889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941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760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88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6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08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56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9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998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6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2768A-E531-42C6-976F-FEAE1FE228A0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E837A-E0F4-4572-8380-0B20C3186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7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wanshic\Documents\Standards\3GPP%20Standards\Meeting%20Documents\TSGR1_86\R1-168278%20WF%20on%20beam%20management%20r16.ppt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36" y="1754765"/>
            <a:ext cx="11928764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Refinement in </a:t>
            </a:r>
            <a:r>
              <a:rPr lang="en-US" dirty="0" smtClean="0"/>
              <a:t>Msg2 </a:t>
            </a:r>
            <a:r>
              <a:rPr lang="en-US" dirty="0" smtClean="0"/>
              <a:t>and Beam Reporting in Msg3 during Multi-Beam Scenario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4336" y="4287838"/>
            <a:ext cx="9144000" cy="1655762"/>
          </a:xfrm>
        </p:spPr>
        <p:txBody>
          <a:bodyPr/>
          <a:lstStyle/>
          <a:p>
            <a:r>
              <a:rPr lang="en-US" dirty="0" smtClean="0"/>
              <a:t>Qualcomm, </a:t>
            </a:r>
            <a:r>
              <a:rPr lang="en-US" dirty="0" smtClean="0"/>
              <a:t>AT&amp;T, Ericsson 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2736" y="1211113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8.1.1.4.2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/>
              <a:t>Document </a:t>
            </a:r>
            <a:r>
              <a:rPr lang="en-US" altLang="ko-KR" sz="1800" dirty="0"/>
              <a:t>for decision</a:t>
            </a:r>
            <a:endParaRPr lang="ko-KR" alt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72736" y="10695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US" b="1" dirty="0" smtClean="0"/>
              <a:t>1706727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Athens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, Greece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February,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191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</a:t>
            </a:r>
            <a:r>
              <a:rPr lang="en-US" dirty="0"/>
              <a:t>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Following agreement was made previously [1]:</a:t>
            </a:r>
            <a:endParaRPr lang="en-US" dirty="0"/>
          </a:p>
          <a:p>
            <a:pPr lvl="0"/>
            <a:r>
              <a:rPr lang="en-US" i="1" dirty="0"/>
              <a:t>The following DL L1/L2 beam management procedures are supported within one or multiple TRPs:</a:t>
            </a:r>
          </a:p>
          <a:p>
            <a:pPr lvl="1"/>
            <a:r>
              <a:rPr lang="en-US" i="1" dirty="0"/>
              <a:t>P-1: is used to enable UE measurement on different TRP </a:t>
            </a:r>
            <a:r>
              <a:rPr lang="en-US" i="1" dirty="0" err="1"/>
              <a:t>Tx</a:t>
            </a:r>
            <a:r>
              <a:rPr lang="en-US" i="1" dirty="0"/>
              <a:t> beams to support selection of TRP </a:t>
            </a:r>
            <a:r>
              <a:rPr lang="en-US" i="1" dirty="0" err="1"/>
              <a:t>Tx</a:t>
            </a:r>
            <a:r>
              <a:rPr lang="en-US" i="1" dirty="0"/>
              <a:t> beams/UE Rx beam(s)</a:t>
            </a:r>
          </a:p>
          <a:p>
            <a:pPr lvl="2"/>
            <a:r>
              <a:rPr lang="en-US" i="1" dirty="0"/>
              <a:t>For beamforming at TRP, it typically includes a intra/inter-TRP </a:t>
            </a:r>
            <a:r>
              <a:rPr lang="en-US" i="1" dirty="0" err="1"/>
              <a:t>Tx</a:t>
            </a:r>
            <a:r>
              <a:rPr lang="en-US" i="1" dirty="0"/>
              <a:t> beam sweep from a set of different beams</a:t>
            </a:r>
          </a:p>
          <a:p>
            <a:pPr lvl="2"/>
            <a:r>
              <a:rPr lang="en-US" i="1" dirty="0"/>
              <a:t>For beamforming at UE, it typically includes a UE Rx beam sweep from a set of different beams</a:t>
            </a:r>
          </a:p>
          <a:p>
            <a:pPr lvl="2"/>
            <a:r>
              <a:rPr lang="en-US" i="1" dirty="0"/>
              <a:t>FFS: TRP </a:t>
            </a:r>
            <a:r>
              <a:rPr lang="en-US" i="1" dirty="0" err="1"/>
              <a:t>Tx</a:t>
            </a:r>
            <a:r>
              <a:rPr lang="en-US" i="1" dirty="0"/>
              <a:t> beam and UE Rx beam can be determined jointly or sequentially</a:t>
            </a:r>
          </a:p>
          <a:p>
            <a:pPr lvl="1"/>
            <a:r>
              <a:rPr lang="en-US" i="1" dirty="0"/>
              <a:t>P-2: is used to enable UE measurement on different TRP </a:t>
            </a:r>
            <a:r>
              <a:rPr lang="en-US" i="1" dirty="0" err="1"/>
              <a:t>Tx</a:t>
            </a:r>
            <a:r>
              <a:rPr lang="en-US" i="1" dirty="0"/>
              <a:t> beams to possibly change inter/intra-TRP </a:t>
            </a:r>
            <a:r>
              <a:rPr lang="en-US" i="1" dirty="0" err="1"/>
              <a:t>Tx</a:t>
            </a:r>
            <a:r>
              <a:rPr lang="en-US" i="1" dirty="0"/>
              <a:t> beam(s)</a:t>
            </a:r>
          </a:p>
          <a:p>
            <a:pPr lvl="2"/>
            <a:r>
              <a:rPr lang="en-US" i="1" dirty="0"/>
              <a:t>From  a possibly smaller set of beams for beam refinement than in P-1</a:t>
            </a:r>
          </a:p>
          <a:p>
            <a:pPr lvl="2"/>
            <a:r>
              <a:rPr lang="en-US" i="1" dirty="0"/>
              <a:t>Note: P-2 can be a special case of P-1</a:t>
            </a:r>
          </a:p>
          <a:p>
            <a:pPr lvl="1"/>
            <a:r>
              <a:rPr lang="en-US" i="1" dirty="0"/>
              <a:t>P-3: is used to enable UE measurement on the same TRP </a:t>
            </a:r>
            <a:r>
              <a:rPr lang="en-US" i="1" dirty="0" err="1"/>
              <a:t>Tx</a:t>
            </a:r>
            <a:r>
              <a:rPr lang="en-US" i="1" dirty="0"/>
              <a:t> beam to change UE Rx beam in the case UE uses beamforming</a:t>
            </a:r>
          </a:p>
          <a:p>
            <a:pPr lvl="1"/>
            <a:r>
              <a:rPr lang="en-US" i="1" dirty="0"/>
              <a:t>Strive for the same procedure design for Intra-TRP and inter-TRP beam management</a:t>
            </a:r>
          </a:p>
          <a:p>
            <a:pPr lvl="2"/>
            <a:r>
              <a:rPr lang="en-US" i="1" dirty="0"/>
              <a:t>Note: UE may not know whether it is intra-TRP or inter TRP beam </a:t>
            </a:r>
          </a:p>
          <a:p>
            <a:pPr lvl="1"/>
            <a:r>
              <a:rPr lang="en-US" i="1" dirty="0"/>
              <a:t>Note: Procedures P-2&amp;P-3 can be performed jointly and/or multiple times to achieve e.g. TRP </a:t>
            </a:r>
            <a:r>
              <a:rPr lang="en-US" i="1" dirty="0" err="1"/>
              <a:t>Tx</a:t>
            </a:r>
            <a:r>
              <a:rPr lang="en-US" i="1" dirty="0"/>
              <a:t>/UE Rx beam change simultaneously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4546" y="6127234"/>
            <a:ext cx="47207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hlinkClick r:id="rId2"/>
              </a:rPr>
              <a:t>1. R1-168278</a:t>
            </a:r>
            <a:r>
              <a:rPr lang="en-GB" sz="1200" dirty="0" smtClean="0">
                <a:effectLst/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WF on DL beam management, </a:t>
            </a:r>
            <a:r>
              <a:rPr lang="en-US" sz="1200" dirty="0" smtClean="0"/>
              <a:t>, </a:t>
            </a:r>
            <a:r>
              <a:rPr lang="en-GB" altLang="ko-KR" sz="1200" dirty="0" smtClean="0">
                <a:latin typeface="Times New Roman" pitchFamily="18" charset="0"/>
                <a:cs typeface="Times New Roman" pitchFamily="18" charset="0"/>
              </a:rPr>
              <a:t>3GPP TSG RAN WG1 87</a:t>
            </a:r>
            <a:endParaRPr lang="en-US" sz="1200" dirty="0" smtClean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15969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215255" cy="4351338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gNB</a:t>
            </a:r>
            <a:r>
              <a:rPr lang="en-US" sz="2000" dirty="0" smtClean="0"/>
              <a:t> and UE need to sweep beams during initial access in multi-beam scenario</a:t>
            </a:r>
            <a:endParaRPr lang="en-US" sz="2000" dirty="0"/>
          </a:p>
          <a:p>
            <a:pPr lvl="1"/>
            <a:r>
              <a:rPr lang="en-US" sz="2000" dirty="0" err="1" smtClean="0"/>
              <a:t>gNB</a:t>
            </a:r>
            <a:r>
              <a:rPr lang="en-US" sz="2000" dirty="0" smtClean="0"/>
              <a:t> and UE may use wide beams to reduce latency and/or overhead</a:t>
            </a:r>
          </a:p>
          <a:p>
            <a:pPr lvl="1"/>
            <a:endParaRPr lang="en-US" sz="2000" dirty="0"/>
          </a:p>
          <a:p>
            <a:r>
              <a:rPr lang="en-US" sz="2000" dirty="0" smtClean="0"/>
              <a:t>Enhancing beam management during RACH procedure by reporting more than one beam index and/or quality will improve the reliability of beam management for IDLE and CONNECTED mode UEs</a:t>
            </a:r>
          </a:p>
          <a:p>
            <a:endParaRPr lang="en-US" sz="2000" dirty="0"/>
          </a:p>
          <a:p>
            <a:r>
              <a:rPr lang="en-US" sz="2000" dirty="0" smtClean="0"/>
              <a:t>Narrower beams will improve performance of subsequent data communication [2]</a:t>
            </a:r>
          </a:p>
          <a:p>
            <a:pPr lvl="1"/>
            <a:r>
              <a:rPr lang="en-US" sz="2000" dirty="0" smtClean="0"/>
              <a:t>Narrower beams can be transmitted in Msg2 for beam refinement and UE can report information of these narrow beams during Msg3</a:t>
            </a:r>
          </a:p>
          <a:p>
            <a:pPr lvl="1"/>
            <a:r>
              <a:rPr lang="en-US" sz="2000" dirty="0" smtClean="0"/>
              <a:t>Narrower beams can also be transmitted during Msg4 for beam refinement</a:t>
            </a:r>
          </a:p>
          <a:p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914399" y="6380018"/>
            <a:ext cx="7273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2. </a:t>
            </a:r>
            <a:r>
              <a:rPr lang="en-GB" dirty="0" smtClean="0"/>
              <a:t>R1-1705572, 4 step RACH Procedure Consideration, Qualcomm Inc.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437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83" y="1825625"/>
            <a:ext cx="11828318" cy="4351338"/>
          </a:xfrm>
        </p:spPr>
        <p:txBody>
          <a:bodyPr/>
          <a:lstStyle/>
          <a:p>
            <a:r>
              <a:rPr lang="en-US" dirty="0" smtClean="0"/>
              <a:t>NR considers following beam management options during RACH procedure:</a:t>
            </a:r>
          </a:p>
          <a:p>
            <a:pPr lvl="1"/>
            <a:r>
              <a:rPr lang="en-US" dirty="0" smtClean="0"/>
              <a:t>Beam refinement</a:t>
            </a:r>
            <a:r>
              <a:rPr lang="en-US" dirty="0" smtClean="0"/>
              <a:t> procedure during Msg2</a:t>
            </a:r>
          </a:p>
          <a:p>
            <a:pPr lvl="2"/>
            <a:r>
              <a:rPr lang="en-US" dirty="0" smtClean="0"/>
              <a:t>Note: P-2 procedure can be considered for beam refinement</a:t>
            </a:r>
          </a:p>
          <a:p>
            <a:pPr lvl="1"/>
            <a:r>
              <a:rPr lang="en-US" dirty="0" smtClean="0"/>
              <a:t>Reporting of DL TX beam indices in Msg3</a:t>
            </a:r>
          </a:p>
          <a:p>
            <a:pPr lvl="2"/>
            <a:r>
              <a:rPr lang="en-US" dirty="0" smtClean="0"/>
              <a:t>Note</a:t>
            </a:r>
            <a:r>
              <a:rPr lang="en-US" dirty="0" smtClean="0"/>
              <a:t>: reported beams could be SS block indices and/or CSI-RS beam indices of P-2 procedure performed during Msg2</a:t>
            </a:r>
          </a:p>
        </p:txBody>
      </p:sp>
    </p:spTree>
    <p:extLst>
      <p:ext uri="{BB962C8B-B14F-4D97-AF65-F5344CB8AC3E}">
        <p14:creationId xmlns:p14="http://schemas.microsoft.com/office/powerpoint/2010/main" val="2217952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3356</TotalTime>
  <Words>428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맑은 고딕</vt:lpstr>
      <vt:lpstr>MS Mincho</vt:lpstr>
      <vt:lpstr>Arial</vt:lpstr>
      <vt:lpstr>Calibri</vt:lpstr>
      <vt:lpstr>Calibri Light</vt:lpstr>
      <vt:lpstr>Times</vt:lpstr>
      <vt:lpstr>Times New Roman</vt:lpstr>
      <vt:lpstr>Office Theme</vt:lpstr>
      <vt:lpstr>Beam Refinement in Msg2 and Beam Reporting in Msg3 during Multi-Beam Scenario </vt:lpstr>
      <vt:lpstr>Background - I</vt:lpstr>
      <vt:lpstr>Background - II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</dc:title>
  <dc:creator>Islam, Nazmul</dc:creator>
  <cp:lastModifiedBy>Nazmul Islam</cp:lastModifiedBy>
  <cp:revision>30</cp:revision>
  <dcterms:created xsi:type="dcterms:W3CDTF">2017-02-12T17:32:48Z</dcterms:created>
  <dcterms:modified xsi:type="dcterms:W3CDTF">2017-04-06T21:23:35Z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