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7" r:id="rId2"/>
    <p:sldId id="267" r:id="rId3"/>
    <p:sldId id="273" r:id="rId4"/>
    <p:sldId id="272" r:id="rId5"/>
    <p:sldId id="271" r:id="rId6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124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524D2E-20EA-4EE9-85CF-9D9F8B23EBC4}" type="datetimeFigureOut">
              <a:rPr lang="sv-SE" smtClean="0"/>
              <a:pPr/>
              <a:t>2017-04-06</a:t>
            </a:fld>
            <a:endParaRPr 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B0C05C-C81D-49D9-A229-F7F927827BE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967854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2017-04-06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2017-04-06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2017-04-06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2017-04-06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2017-04-06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2017-04-06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2017-04-06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2017-04-06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2017-04-06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2017-04-06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2017-04-06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76CA3-CDFB-4BFA-B50F-CEF87F343C83}" type="datetimeFigureOut">
              <a:rPr lang="sv-SE" smtClean="0"/>
              <a:pPr/>
              <a:t>2017-04-06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539750" y="2644775"/>
            <a:ext cx="80645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ja-JP" sz="4400" dirty="0">
                <a:latin typeface="Calibri" pitchFamily="34" charset="0"/>
              </a:rPr>
              <a:t>WF on </a:t>
            </a:r>
            <a:r>
              <a:rPr lang="en-US" altLang="ja-JP" sz="4400">
                <a:latin typeface="Calibri" pitchFamily="34" charset="0"/>
              </a:rPr>
              <a:t>the number </a:t>
            </a:r>
            <a:r>
              <a:rPr lang="en-US" altLang="ja-JP" sz="4400" dirty="0">
                <a:latin typeface="Calibri" pitchFamily="34" charset="0"/>
              </a:rPr>
              <a:t>of HARQ processes</a:t>
            </a:r>
            <a:endParaRPr lang="ja-JP" altLang="en-US" sz="4400" dirty="0">
              <a:latin typeface="Calibri" pitchFamily="34" charset="0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42988" y="4976813"/>
            <a:ext cx="7100887" cy="140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/>
              <a:t>Qualcomm, VIVO</a:t>
            </a:r>
            <a:r>
              <a:rPr lang="en-US" altLang="ko-KR" sz="2400"/>
              <a:t>, OPPO</a:t>
            </a:r>
            <a:endParaRPr lang="ja-JP" altLang="en-US" sz="2400" dirty="0"/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6837116" y="70326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2400" dirty="0"/>
              <a:t>R1-1706710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323850" y="703263"/>
            <a:ext cx="361829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TSG-RAN WG1#88bis </a:t>
            </a:r>
          </a:p>
          <a:p>
            <a:r>
              <a:rPr lang="en-US" altLang="ko-KR" sz="2400" dirty="0">
                <a:latin typeface="Calibri" pitchFamily="34" charset="0"/>
              </a:rPr>
              <a:t>April 3rd - 7th, 2017</a:t>
            </a:r>
          </a:p>
          <a:p>
            <a:r>
              <a:rPr lang="en-US" altLang="ja-JP" sz="2400" dirty="0">
                <a:latin typeface="Calibri" pitchFamily="34" charset="0"/>
              </a:rPr>
              <a:t>Spokane, WA, USA</a:t>
            </a:r>
          </a:p>
          <a:p>
            <a:r>
              <a:rPr lang="en-US" altLang="ja-JP" sz="2400" dirty="0">
                <a:latin typeface="Calibri" pitchFamily="34" charset="0"/>
              </a:rPr>
              <a:t>Agenda item </a:t>
            </a:r>
            <a:r>
              <a:rPr lang="en-GB" sz="2400" dirty="0"/>
              <a:t>8.1.3.3.3</a:t>
            </a:r>
            <a:endParaRPr lang="ja-JP" altLang="en-US" sz="2400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altLang="ko-KR" sz="2800" dirty="0"/>
              <a:t>Observations</a:t>
            </a:r>
            <a:endParaRPr lang="en-US" altLang="ko-KR" dirty="0"/>
          </a:p>
          <a:p>
            <a:r>
              <a:rPr lang="en-US" altLang="ko-KR" sz="2800" dirty="0"/>
              <a:t>The following factors have an impact on the maximum number of HARQ processes</a:t>
            </a:r>
          </a:p>
          <a:p>
            <a:pPr lvl="1"/>
            <a:r>
              <a:rPr lang="en-US" altLang="ko-KR" sz="2400" dirty="0"/>
              <a:t>Both </a:t>
            </a:r>
            <a:r>
              <a:rPr lang="en-US" altLang="ko-KR" sz="2400" dirty="0" err="1"/>
              <a:t>gNB</a:t>
            </a:r>
            <a:r>
              <a:rPr lang="en-US" altLang="ko-KR" sz="2400" dirty="0"/>
              <a:t> and UE timeline has been improved over the years beyond 3ms assumption for LTE</a:t>
            </a:r>
          </a:p>
          <a:p>
            <a:pPr lvl="1"/>
            <a:r>
              <a:rPr lang="en-US" altLang="ko-KR" sz="2400" dirty="0"/>
              <a:t>UE processing time decreases as the decrease of slot duration due to the reduction in data length</a:t>
            </a:r>
            <a:endParaRPr lang="en-US" altLang="ko-KR" sz="2000" dirty="0"/>
          </a:p>
          <a:p>
            <a:pPr lvl="1"/>
            <a:r>
              <a:rPr lang="en-US" altLang="ko-KR" sz="2400" dirty="0"/>
              <a:t>With larger BW and higher peak rate than LTE, if the soft buffer requirement is kept the same as LTE, the HARQ span should be reduced.</a:t>
            </a:r>
          </a:p>
          <a:p>
            <a:pPr lvl="1"/>
            <a:r>
              <a:rPr lang="en-US" altLang="ko-KR" sz="2400" dirty="0"/>
              <a:t>NR and LTE-TDD dual connectivity should be taken into account</a:t>
            </a:r>
          </a:p>
          <a:p>
            <a:pPr lvl="1"/>
            <a:endParaRPr lang="en-US" altLang="ko-KR" sz="2400" dirty="0"/>
          </a:p>
          <a:p>
            <a:pPr lvl="1"/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6112261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/>
              <a:t>From processing timeline </a:t>
            </a:r>
            <a:br>
              <a:rPr lang="en-US" sz="3600" dirty="0"/>
            </a:br>
            <a:r>
              <a:rPr lang="en-US" sz="3600" dirty="0"/>
              <a:t>perspective for peak rate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1"/>
            <a:endParaRPr lang="en-US" altLang="ko-KR" sz="2400" dirty="0"/>
          </a:p>
          <a:p>
            <a:pPr lvl="1"/>
            <a:endParaRPr lang="en-US" altLang="ko-KR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246360" y="6307579"/>
            <a:ext cx="54923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R1-1705620 Number of HARQ processes, Qualcomm Inc.</a:t>
            </a:r>
          </a:p>
        </p:txBody>
      </p:sp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66591893"/>
              </p:ext>
            </p:extLst>
          </p:nvPr>
        </p:nvGraphicFramePr>
        <p:xfrm>
          <a:off x="1619672" y="2852936"/>
          <a:ext cx="5628102" cy="2026920"/>
        </p:xfrm>
        <a:graphic>
          <a:graphicData uri="http://schemas.openxmlformats.org/drawingml/2006/table">
            <a:tbl>
              <a:tblPr firstRow="1" bandCol="1">
                <a:tableStyleId>{5C22544A-7EE6-4342-B048-85BDC9FD1C3A}</a:tableStyleId>
              </a:tblPr>
              <a:tblGrid>
                <a:gridCol w="2112888">
                  <a:extLst>
                    <a:ext uri="{9D8B030D-6E8A-4147-A177-3AD203B41FA5}">
                      <a16:colId xmlns:a16="http://schemas.microsoft.com/office/drawing/2014/main" val="2736337232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7951439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6942">
                  <a:extLst>
                    <a:ext uri="{9D8B030D-6E8A-4147-A177-3AD203B41FA5}">
                      <a16:colId xmlns:a16="http://schemas.microsoft.com/office/drawing/2014/main" val="617456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LTE FDD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LTE TDD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21081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K0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56730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K1+K3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68164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Number of HARQ processes for peak</a:t>
                      </a:r>
                      <a:r>
                        <a:rPr lang="en-US" baseline="0" dirty="0"/>
                        <a:t> rate</a:t>
                      </a:r>
                      <a:endParaRPr lang="en-US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10(conf.2)</a:t>
                      </a:r>
                    </a:p>
                    <a:p>
                      <a:pPr algn="ctr"/>
                      <a:r>
                        <a:rPr lang="en-US" dirty="0"/>
                        <a:t>7(conf.1)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Only 4 is needed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81042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54645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From NR LTE-TDD dual connectivity </a:t>
            </a:r>
            <a:br>
              <a:rPr lang="en-US" sz="3200" dirty="0"/>
            </a:br>
            <a:r>
              <a:rPr lang="en-US" sz="3200" dirty="0"/>
              <a:t>perspective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4227704"/>
              </p:ext>
            </p:extLst>
          </p:nvPr>
        </p:nvGraphicFramePr>
        <p:xfrm>
          <a:off x="683568" y="2237197"/>
          <a:ext cx="8214072" cy="1752600"/>
        </p:xfrm>
        <a:graphic>
          <a:graphicData uri="http://schemas.openxmlformats.org/drawingml/2006/table">
            <a:tbl>
              <a:tblPr firstRow="1" bandCol="1">
                <a:tableStyleId>{5C22544A-7EE6-4342-B048-85BDC9FD1C3A}</a:tableStyleId>
              </a:tblPr>
              <a:tblGrid>
                <a:gridCol w="2711441">
                  <a:extLst>
                    <a:ext uri="{9D8B030D-6E8A-4147-A177-3AD203B41FA5}">
                      <a16:colId xmlns:a16="http://schemas.microsoft.com/office/drawing/2014/main" val="2736337232"/>
                    </a:ext>
                  </a:extLst>
                </a:gridCol>
                <a:gridCol w="1435468">
                  <a:extLst>
                    <a:ext uri="{9D8B030D-6E8A-4147-A177-3AD203B41FA5}">
                      <a16:colId xmlns:a16="http://schemas.microsoft.com/office/drawing/2014/main" val="648735785"/>
                    </a:ext>
                  </a:extLst>
                </a:gridCol>
                <a:gridCol w="1355721">
                  <a:extLst>
                    <a:ext uri="{9D8B030D-6E8A-4147-A177-3AD203B41FA5}">
                      <a16:colId xmlns:a16="http://schemas.microsoft.com/office/drawing/2014/main" val="7951439"/>
                    </a:ext>
                  </a:extLst>
                </a:gridCol>
                <a:gridCol w="1355721">
                  <a:extLst>
                    <a:ext uri="{9D8B030D-6E8A-4147-A177-3AD203B41FA5}">
                      <a16:colId xmlns:a16="http://schemas.microsoft.com/office/drawing/2014/main" val="3720588778"/>
                    </a:ext>
                  </a:extLst>
                </a:gridCol>
                <a:gridCol w="1355721">
                  <a:extLst>
                    <a:ext uri="{9D8B030D-6E8A-4147-A177-3AD203B41FA5}">
                      <a16:colId xmlns:a16="http://schemas.microsoft.com/office/drawing/2014/main" val="975491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1x LTE SCS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2x LTE SCS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83356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gNB</a:t>
                      </a:r>
                      <a:r>
                        <a:rPr lang="en-US" dirty="0"/>
                        <a:t>/</a:t>
                      </a:r>
                      <a:r>
                        <a:rPr lang="en-US" baseline="0" dirty="0"/>
                        <a:t>UE processing time</a:t>
                      </a:r>
                    </a:p>
                    <a:p>
                      <a:pPr algn="ctr"/>
                      <a:r>
                        <a:rPr lang="en-US" baseline="0" dirty="0"/>
                        <a:t>(symmetric)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# DL HARQ process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# UL HARQ proc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# DL HARQ process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# UL HARQ proc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15307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1.5ms (0.5x LTE)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1156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   1ms (0.3x</a:t>
                      </a:r>
                      <a:r>
                        <a:rPr lang="en-US" baseline="0" dirty="0"/>
                        <a:t> LTE</a:t>
                      </a:r>
                      <a:r>
                        <a:rPr lang="en-US" dirty="0"/>
                        <a:t>)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810420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46360" y="6307579"/>
            <a:ext cx="86512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R1-1704498 Discussion on maximum HARQ process number for high round trip time, VIVO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087723" y="5180196"/>
            <a:ext cx="5693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*LTE-TDD configuration 1 and configuration 2 are considered, which are widely used in practical deployment</a:t>
            </a:r>
          </a:p>
        </p:txBody>
      </p:sp>
    </p:spTree>
    <p:extLst>
      <p:ext uri="{BB962C8B-B14F-4D97-AF65-F5344CB8AC3E}">
        <p14:creationId xmlns:p14="http://schemas.microsoft.com/office/powerpoint/2010/main" val="39756403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464496"/>
          </a:xfrm>
        </p:spPr>
        <p:txBody>
          <a:bodyPr>
            <a:noAutofit/>
          </a:bodyPr>
          <a:lstStyle/>
          <a:p>
            <a:r>
              <a:rPr lang="en-US" sz="2400" dirty="0"/>
              <a:t>NR supports a max number of HARQ processes less or equals to [5] for 15kHz subject to peak rate constraints.</a:t>
            </a:r>
          </a:p>
          <a:p>
            <a:pPr lvl="1"/>
            <a:r>
              <a:rPr lang="en-US" altLang="zh-CN" sz="2000" dirty="0"/>
              <a:t>FFS: peak rate UE in 15kHz can support max number of HARQ processes &lt;= [4]</a:t>
            </a:r>
          </a:p>
          <a:p>
            <a:r>
              <a:rPr lang="en-US" altLang="zh-CN" sz="2400" dirty="0"/>
              <a:t>NR supports a max number of HARQ processes less or equals to [9] for 30kHz subject to peak rate constraints.</a:t>
            </a:r>
          </a:p>
          <a:p>
            <a:pPr lvl="1"/>
            <a:r>
              <a:rPr lang="en-US" sz="2000" dirty="0"/>
              <a:t>FFS: peak rate UE in 30kHz can support max number of HARQ processes &lt;= [4]</a:t>
            </a:r>
          </a:p>
          <a:p>
            <a:r>
              <a:rPr lang="en-US" altLang="zh-CN" sz="2400" dirty="0"/>
              <a:t>For other SCS, FFS max number of HARQ process </a:t>
            </a:r>
            <a:endParaRPr lang="en-US" sz="2400" dirty="0"/>
          </a:p>
          <a:p>
            <a:pPr lvl="1"/>
            <a:r>
              <a:rPr lang="en-US" sz="2000" dirty="0"/>
              <a:t>FFS: peak rate UE in 120kHz can support max number of HARQ processes &lt;= [8]</a:t>
            </a:r>
          </a:p>
          <a:p>
            <a:pPr lvl="1"/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1315125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2199</TotalTime>
  <Words>352</Words>
  <Application>Microsoft Office PowerPoint</Application>
  <PresentationFormat>On-screen Show (4:3)</PresentationFormat>
  <Paragraphs>60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맑은 고딕</vt:lpstr>
      <vt:lpstr>ＭＳ Ｐゴシック</vt:lpstr>
      <vt:lpstr>宋体</vt:lpstr>
      <vt:lpstr>Arial</vt:lpstr>
      <vt:lpstr>Calibri</vt:lpstr>
      <vt:lpstr>Office Theme</vt:lpstr>
      <vt:lpstr>PowerPoint Presentation</vt:lpstr>
      <vt:lpstr>Background</vt:lpstr>
      <vt:lpstr>From processing timeline  perspective for peak rate</vt:lpstr>
      <vt:lpstr>From NR LTE-TDD dual connectivity  perspective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Thorsten</dc:creator>
  <cp:lastModifiedBy>Yang Yang</cp:lastModifiedBy>
  <cp:revision>181</cp:revision>
  <dcterms:created xsi:type="dcterms:W3CDTF">2016-11-08T17:24:44Z</dcterms:created>
  <dcterms:modified xsi:type="dcterms:W3CDTF">2017-04-06T18:59:07Z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-1425337883</vt:i4>
  </property>
  <property fmtid="{D5CDD505-2E9C-101B-9397-08002B2CF9AE}" pid="3" name="_NewReviewCycle">
    <vt:lpwstr/>
  </property>
  <property fmtid="{D5CDD505-2E9C-101B-9397-08002B2CF9AE}" pid="4" name="_EmailSubject">
    <vt:lpwstr>Re:RE: Re:RE: Re:[offline] RE: 8.1.3 WF on HARQ process for NR</vt:lpwstr>
  </property>
  <property fmtid="{D5CDD505-2E9C-101B-9397-08002B2CF9AE}" pid="5" name="_AuthorEmail">
    <vt:lpwstr>jsoriaga@qti.qualcomm.com</vt:lpwstr>
  </property>
  <property fmtid="{D5CDD505-2E9C-101B-9397-08002B2CF9AE}" pid="6" name="_AuthorEmailDisplayName">
    <vt:lpwstr>Joseph Soriaga</vt:lpwstr>
  </property>
  <property fmtid="{D5CDD505-2E9C-101B-9397-08002B2CF9AE}" pid="7" name="_PreviousAdHocReviewCycleID">
    <vt:i4>-220234489</vt:i4>
  </property>
</Properties>
</file>