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0" r:id="rId4"/>
    <p:sldId id="264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21" autoAdjust="0"/>
    <p:restoredTop sz="94660"/>
  </p:normalViewPr>
  <p:slideViewPr>
    <p:cSldViewPr snapToGrid="0">
      <p:cViewPr varScale="1">
        <p:scale>
          <a:sx n="57" d="100"/>
          <a:sy n="57" d="100"/>
        </p:scale>
        <p:origin x="48" y="1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14818" y="1095067"/>
            <a:ext cx="9667164" cy="2387600"/>
          </a:xfrm>
        </p:spPr>
        <p:txBody>
          <a:bodyPr>
            <a:normAutofit/>
          </a:bodyPr>
          <a:lstStyle/>
          <a:p>
            <a:r>
              <a:rPr lang="en-US" sz="4800" dirty="0"/>
              <a:t>Way forward on Uplink HARQ-ACK feedback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Ericsson, ..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dirty="0"/>
              <a:t>R1-1706705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#88bis</a:t>
            </a:r>
          </a:p>
          <a:p>
            <a:pPr>
              <a:spcBef>
                <a:spcPct val="0"/>
              </a:spcBef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USA, April 3 - 7, 2017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7.2.6.3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>
                <a:latin typeface="+mn-lt"/>
              </a:rPr>
              <a:t>Background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848832" y="1455943"/>
            <a:ext cx="9748234" cy="649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 dirty="0">
                <a:ea typeface="宋体" panose="02010600030101010101" pitchFamily="2" charset="-122"/>
                <a:cs typeface="Times New Roman" pitchFamily="18" charset="0"/>
              </a:rPr>
              <a:t>During </a:t>
            </a:r>
            <a:r>
              <a:rPr kumimoji="0" lang="en-US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RAN1#88bis, agreements on</a:t>
            </a:r>
            <a:r>
              <a:rPr kumimoji="0" lang="en-US" altLang="zh-CN" sz="18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 PUSCH </a:t>
            </a:r>
            <a:r>
              <a:rPr lang="en-US" altLang="zh-CN" sz="1800" dirty="0">
                <a:ea typeface="宋体" panose="02010600030101010101" pitchFamily="2" charset="-122"/>
                <a:cs typeface="Times New Roman" pitchFamily="18" charset="0"/>
              </a:rPr>
              <a:t>HARQ feedback </a:t>
            </a:r>
            <a:r>
              <a:rPr kumimoji="0" lang="en-US" altLang="zh-CN" sz="18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are achieved as follows</a:t>
            </a:r>
            <a:r>
              <a:rPr kumimoji="0" lang="en-US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: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  <a:p>
            <a:pPr hangingPunct="0">
              <a:buNone/>
            </a:pPr>
            <a:endParaRPr lang="zh-CN" altLang="zh-CN" sz="1100" i="1" dirty="0"/>
          </a:p>
        </p:txBody>
      </p:sp>
      <p:sp>
        <p:nvSpPr>
          <p:cNvPr id="3" name="TextBox 2"/>
          <p:cNvSpPr txBox="1"/>
          <p:nvPr/>
        </p:nvSpPr>
        <p:spPr>
          <a:xfrm>
            <a:off x="1839432" y="1949165"/>
            <a:ext cx="8637173" cy="28931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lvl="0"/>
            <a:r>
              <a:rPr lang="en-US" sz="1600" dirty="0"/>
              <a:t>For the purpose of evaluations of HARQ-ACK feedback for UE power saving:</a:t>
            </a:r>
          </a:p>
          <a:p>
            <a:pPr lvl="1"/>
            <a:r>
              <a:rPr lang="en-US" sz="1600" dirty="0"/>
              <a:t>At least the following two options are considered for HARQ-ACK feedback channel:</a:t>
            </a:r>
          </a:p>
          <a:p>
            <a:pPr lvl="2"/>
            <a:r>
              <a:rPr lang="en-US" sz="1600" dirty="0"/>
              <a:t>Option 1: One </a:t>
            </a:r>
            <a:r>
              <a:rPr lang="en-GB" sz="1600" dirty="0"/>
              <a:t>HARQ-ACK feedback channel for multiple UE PUSCHs in one transmission.</a:t>
            </a:r>
            <a:endParaRPr lang="en-US" sz="1600" dirty="0"/>
          </a:p>
          <a:p>
            <a:pPr lvl="2"/>
            <a:r>
              <a:rPr lang="en-GB" sz="1600" dirty="0"/>
              <a:t>Option 2: </a:t>
            </a:r>
            <a:r>
              <a:rPr lang="en-US" sz="1600" dirty="0"/>
              <a:t>One </a:t>
            </a:r>
            <a:r>
              <a:rPr lang="en-GB" sz="1600" dirty="0"/>
              <a:t>HARQ-ACK feedback channel for a single UE PUSCH in one transmission</a:t>
            </a:r>
            <a:endParaRPr lang="en-US" sz="1600" dirty="0"/>
          </a:p>
          <a:p>
            <a:pPr lvl="1"/>
            <a:r>
              <a:rPr lang="en-US" sz="1600" dirty="0"/>
              <a:t>Detailed design on HARQ-feedback channel FFS among at least the following options:</a:t>
            </a:r>
          </a:p>
          <a:p>
            <a:pPr lvl="2"/>
            <a:r>
              <a:rPr lang="en-US" sz="1600" dirty="0"/>
              <a:t>PHICH-like channel.</a:t>
            </a:r>
          </a:p>
          <a:p>
            <a:pPr lvl="2"/>
            <a:r>
              <a:rPr lang="en-US" sz="1600" dirty="0"/>
              <a:t>MPDCCH with reduced DCI size(s)</a:t>
            </a:r>
          </a:p>
          <a:p>
            <a:pPr lvl="2"/>
            <a:r>
              <a:rPr lang="en-US" sz="1600" dirty="0"/>
              <a:t>MPDCCH with existing DCI size(s)</a:t>
            </a:r>
          </a:p>
          <a:p>
            <a:pPr lvl="1"/>
            <a:r>
              <a:rPr lang="en-GB" sz="1600" dirty="0"/>
              <a:t>Early termination of PUSCH transmission and/or MPDCCH monitoring are considered.</a:t>
            </a:r>
            <a:endParaRPr lang="en-US" sz="1600" dirty="0"/>
          </a:p>
          <a:p>
            <a:pPr lvl="2"/>
            <a:r>
              <a:rPr lang="en-GB" sz="1600" dirty="0"/>
              <a:t>The detailed solutions can be different for HD-FDD and FD-FDD/TDD.</a:t>
            </a:r>
            <a:endParaRPr lang="en-US" sz="16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>
                <a:latin typeface="+mn-lt"/>
                <a:cs typeface="Arial" pitchFamily="34" charset="0"/>
              </a:rPr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5514" y="1427773"/>
            <a:ext cx="10515600" cy="5252977"/>
          </a:xfrm>
        </p:spPr>
        <p:txBody>
          <a:bodyPr>
            <a:noAutofit/>
          </a:bodyPr>
          <a:lstStyle/>
          <a:p>
            <a:pPr lvl="1"/>
            <a:r>
              <a:rPr lang="en-US" altLang="zh-CN" sz="1800" dirty="0"/>
              <a:t>To evaluate </a:t>
            </a:r>
            <a:r>
              <a:rPr lang="en-GB" sz="1800" dirty="0"/>
              <a:t>PUSCH HARQ feedback the following assumptions are proposed:</a:t>
            </a:r>
          </a:p>
          <a:p>
            <a:pPr lvl="2"/>
            <a:r>
              <a:rPr lang="en-GB" altLang="zh-CN" sz="1400" dirty="0"/>
              <a:t>Metrics for evaluating performance: </a:t>
            </a:r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3"/>
            <a:endParaRPr lang="en-GB" altLang="zh-CN" sz="1200" dirty="0"/>
          </a:p>
          <a:p>
            <a:pPr lvl="3"/>
            <a:r>
              <a:rPr lang="en-GB" altLang="zh-CN" sz="1200" dirty="0"/>
              <a:t>Other metrics are not precluded</a:t>
            </a:r>
          </a:p>
          <a:p>
            <a:pPr lvl="3"/>
            <a:r>
              <a:rPr lang="en-US" altLang="zh-CN" sz="1200" dirty="0"/>
              <a:t>See next slides for detailed assumptions on power efficiency evaluations</a:t>
            </a:r>
            <a:endParaRPr lang="en-GB" altLang="zh-CN" sz="1200" dirty="0"/>
          </a:p>
          <a:p>
            <a:pPr lvl="2"/>
            <a:r>
              <a:rPr lang="en-GB" altLang="zh-CN" sz="1400" dirty="0"/>
              <a:t>Assumptions for evaluating performance: </a:t>
            </a:r>
          </a:p>
          <a:p>
            <a:pPr lvl="2"/>
            <a:endParaRPr lang="en-GB" altLang="zh-CN" sz="1400" dirty="0"/>
          </a:p>
          <a:p>
            <a:pPr lvl="2"/>
            <a:endParaRPr lang="en-GB" altLang="zh-CN" sz="1400" dirty="0"/>
          </a:p>
          <a:p>
            <a:pPr lvl="2"/>
            <a:endParaRPr lang="en-GB" altLang="zh-CN" sz="1400" dirty="0"/>
          </a:p>
          <a:p>
            <a:pPr lvl="2"/>
            <a:endParaRPr lang="en-GB" altLang="zh-CN" sz="1400" dirty="0"/>
          </a:p>
          <a:p>
            <a:pPr lvl="2"/>
            <a:endParaRPr lang="en-GB" altLang="zh-CN" sz="1400" dirty="0"/>
          </a:p>
          <a:p>
            <a:pPr lvl="2"/>
            <a:endParaRPr lang="en-GB" altLang="zh-CN" sz="1400" dirty="0"/>
          </a:p>
          <a:p>
            <a:pPr lvl="2"/>
            <a:endParaRPr lang="en-GB" altLang="zh-CN" sz="1400" dirty="0"/>
          </a:p>
          <a:p>
            <a:pPr lvl="2"/>
            <a:endParaRPr lang="en-GB" altLang="zh-CN" sz="1400" dirty="0"/>
          </a:p>
          <a:p>
            <a:pPr lvl="3"/>
            <a:r>
              <a:rPr lang="en-US" altLang="zh-CN" sz="1200" dirty="0"/>
              <a:t>Other assumptions important for achieved performance such as use of </a:t>
            </a:r>
            <a:r>
              <a:rPr lang="en-US" sz="1200" dirty="0"/>
              <a:t>cross-</a:t>
            </a:r>
            <a:r>
              <a:rPr lang="en-US" sz="1200" dirty="0" err="1"/>
              <a:t>subframe</a:t>
            </a:r>
            <a:r>
              <a:rPr lang="en-US" sz="1200" dirty="0"/>
              <a:t> channel estimation should be declared.</a:t>
            </a:r>
            <a:endParaRPr lang="en-US" altLang="zh-CN" sz="1200" dirty="0"/>
          </a:p>
          <a:p>
            <a:pPr lvl="2"/>
            <a:endParaRPr lang="en-US" altLang="zh-CN" sz="1400" dirty="0"/>
          </a:p>
          <a:p>
            <a:pPr lvl="2">
              <a:buNone/>
            </a:pPr>
            <a:endParaRPr lang="en-US" altLang="zh-CN" sz="1600" dirty="0"/>
          </a:p>
        </p:txBody>
      </p:sp>
      <p:graphicFrame>
        <p:nvGraphicFramePr>
          <p:cNvPr id="5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6675442"/>
              </p:ext>
            </p:extLst>
          </p:nvPr>
        </p:nvGraphicFramePr>
        <p:xfrm>
          <a:off x="2096446" y="3861913"/>
          <a:ext cx="7999103" cy="1844040"/>
        </p:xfrm>
        <a:graphic>
          <a:graphicData uri="http://schemas.openxmlformats.org/drawingml/2006/table">
            <a:tbl>
              <a:tblPr/>
              <a:tblGrid>
                <a:gridCol w="3472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265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Parameter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Value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439038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BS TX antenna configuration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2 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Tx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329164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BS power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43 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dBm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per TX port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5211188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System BW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10 MHz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010908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Band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Band 8 (900 MHz)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6929578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Channel model 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ETU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Doppler spread 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 Hz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Frequency error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±30 Hz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177149"/>
                  </a:ext>
                </a:extLst>
              </a:tr>
              <a:tr h="115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UE RX antenna configuration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 Rx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0022666"/>
                  </a:ext>
                </a:extLst>
              </a:tr>
              <a:tr h="115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UE NF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9 dB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8139166"/>
                  </a:ext>
                </a:extLst>
              </a:tr>
              <a:tr h="115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Coupling loss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144, 154, 164 dB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966191"/>
                  </a:ext>
                </a:extLst>
              </a:tr>
            </a:tbl>
          </a:graphicData>
        </a:graphic>
      </p:graphicFrame>
      <p:graphicFrame>
        <p:nvGraphicFramePr>
          <p:cNvPr id="6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3476997"/>
              </p:ext>
            </p:extLst>
          </p:nvPr>
        </p:nvGraphicFramePr>
        <p:xfrm>
          <a:off x="2096446" y="2048916"/>
          <a:ext cx="7999103" cy="1005840"/>
        </p:xfrm>
        <a:graphic>
          <a:graphicData uri="http://schemas.openxmlformats.org/drawingml/2006/table">
            <a:tbl>
              <a:tblPr/>
              <a:tblGrid>
                <a:gridCol w="3472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265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Performance Metric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Unit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439038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Power efficiency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% (reduced power consumption)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2766906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BLER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%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False detection rate (</a:t>
                      </a:r>
                      <a:r>
                        <a:rPr lang="en-US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Nack</a:t>
                      </a: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to </a:t>
                      </a:r>
                      <a:r>
                        <a:rPr lang="en-US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Ack</a:t>
                      </a: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, DTX to </a:t>
                      </a:r>
                      <a:r>
                        <a:rPr lang="en-US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Ack</a:t>
                      </a: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%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(expressed as percentage of false detection events)</a:t>
                      </a:r>
                      <a:endParaRPr lang="en-US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89293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UE complexity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% (expressed as increase in complexity compared to Cat M1 Rel-13)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3934199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UL, DL overhead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Used REs for completing a transmission.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26997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4162"/>
            <a:ext cx="10515600" cy="1325563"/>
          </a:xfrm>
        </p:spPr>
        <p:txBody>
          <a:bodyPr/>
          <a:lstStyle/>
          <a:p>
            <a:r>
              <a:rPr lang="en-US" dirty="0">
                <a:latin typeface="+mn-lt"/>
              </a:rPr>
              <a:t>Proposal</a:t>
            </a:r>
            <a:br>
              <a:rPr lang="en-US" dirty="0">
                <a:latin typeface="+mn-lt"/>
              </a:rPr>
            </a:br>
            <a:r>
              <a:rPr lang="en-US" sz="2800" dirty="0">
                <a:latin typeface="+mn-lt"/>
              </a:rPr>
              <a:t>Power efficiency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93134"/>
            <a:ext cx="10515600" cy="2986268"/>
          </a:xfrm>
        </p:spPr>
        <p:txBody>
          <a:bodyPr>
            <a:normAutofit/>
          </a:bodyPr>
          <a:lstStyle/>
          <a:p>
            <a:r>
              <a:rPr lang="en-US" sz="1800" dirty="0"/>
              <a:t>Device power consumption model: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The UE power consumption should be evaluated for the uplink transmission of 200 bytes (on top of PDCP)</a:t>
            </a:r>
            <a:r>
              <a:rPr lang="en-US" sz="1400" dirty="0"/>
              <a:t>.</a:t>
            </a:r>
          </a:p>
          <a:p>
            <a:pPr lvl="1"/>
            <a:r>
              <a:rPr lang="en-US" sz="1400" dirty="0"/>
              <a:t>Power consumption for light sleep between search spaces, for MPDCCH reception and for PUSCH transmission should be taken into account.</a:t>
            </a:r>
          </a:p>
          <a:p>
            <a:pPr lvl="1"/>
            <a:r>
              <a:rPr lang="en-US" sz="1400" dirty="0"/>
              <a:t>The targeted initial and residual BLER for the MPDCCH and PUSCH transmissions should be declared. 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pPr lvl="1"/>
            <a:endParaRPr lang="en-US" sz="14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867001"/>
              </p:ext>
            </p:extLst>
          </p:nvPr>
        </p:nvGraphicFramePr>
        <p:xfrm>
          <a:off x="1104419" y="2057407"/>
          <a:ext cx="10358667" cy="651975"/>
        </p:xfrm>
        <a:graphic>
          <a:graphicData uri="http://schemas.openxmlformats.org/drawingml/2006/table">
            <a:tbl>
              <a:tblPr firstRow="1" firstCol="1" bandRow="1"/>
              <a:tblGrid>
                <a:gridCol w="2462430">
                  <a:extLst>
                    <a:ext uri="{9D8B030D-6E8A-4147-A177-3AD203B41FA5}">
                      <a16:colId xmlns:a16="http://schemas.microsoft.com/office/drawing/2014/main" val="2027444018"/>
                    </a:ext>
                  </a:extLst>
                </a:gridCol>
                <a:gridCol w="1313068">
                  <a:extLst>
                    <a:ext uri="{9D8B030D-6E8A-4147-A177-3AD203B41FA5}">
                      <a16:colId xmlns:a16="http://schemas.microsoft.com/office/drawing/2014/main" val="3662840199"/>
                    </a:ext>
                  </a:extLst>
                </a:gridCol>
                <a:gridCol w="6583169">
                  <a:extLst>
                    <a:ext uri="{9D8B030D-6E8A-4147-A177-3AD203B41FA5}">
                      <a16:colId xmlns:a16="http://schemas.microsoft.com/office/drawing/2014/main" val="460650782"/>
                    </a:ext>
                  </a:extLst>
                </a:gridCol>
              </a:tblGrid>
              <a:tr h="171915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90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Operating mode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90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Power [units/</a:t>
                      </a:r>
                      <a:r>
                        <a:rPr lang="en-US" sz="900" b="1" kern="100" dirty="0" err="1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ms</a:t>
                      </a:r>
                      <a:r>
                        <a:rPr lang="en-US" sz="90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]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90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Notes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2490101"/>
                  </a:ext>
                </a:extLst>
              </a:tr>
              <a:tr h="96464"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Transmit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500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RF and baseband circuitry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700338"/>
                  </a:ext>
                </a:extLst>
              </a:tr>
              <a:tr h="96464"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Receive</a:t>
                      </a:r>
                      <a:endParaRPr lang="en-US" sz="105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RF and baseband circuitry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1108455"/>
                  </a:ext>
                </a:extLst>
              </a:tr>
              <a:tr h="88033"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Light sleep</a:t>
                      </a:r>
                      <a:endParaRPr lang="en-US" sz="105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Corresponds to maintaining accurate timing by keeping RF frequency reference active.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2882353"/>
                  </a:ext>
                </a:extLst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419" y="3941448"/>
            <a:ext cx="8402320" cy="2732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2271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1162</TotalTime>
  <Words>419</Words>
  <Application>Microsoft Office PowerPoint</Application>
  <PresentationFormat>Widescreen</PresentationFormat>
  <Paragraphs>94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Arial Unicode MS</vt:lpstr>
      <vt:lpstr>Batang</vt:lpstr>
      <vt:lpstr>宋体</vt:lpstr>
      <vt:lpstr>Arial</vt:lpstr>
      <vt:lpstr>Calibri</vt:lpstr>
      <vt:lpstr>Calibri Light</vt:lpstr>
      <vt:lpstr>Times New Roman</vt:lpstr>
      <vt:lpstr>Office Theme</vt:lpstr>
      <vt:lpstr>Way forward on Uplink HARQ-ACK feedback</vt:lpstr>
      <vt:lpstr>Background</vt:lpstr>
      <vt:lpstr>Proposal</vt:lpstr>
      <vt:lpstr>Proposal Power efficiency</vt:lpstr>
    </vt:vector>
  </TitlesOfParts>
  <Company>Huawei Technologies Co., 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Olof Liberg</dc:creator>
  <cp:lastModifiedBy>Olof Liberg</cp:lastModifiedBy>
  <cp:revision>148</cp:revision>
  <dcterms:created xsi:type="dcterms:W3CDTF">2016-03-23T22:01:47Z</dcterms:created>
  <dcterms:modified xsi:type="dcterms:W3CDTF">2017-04-06T18:35:20Z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(3)fsPnVoKd6deTgqcqGuLzGAmy34lE76EC+lsCR6OyqMQFDS/O8aj8e8WA/yOKTn7e4LJ0uUqz
z8I5ynNooNkRM8GIRIrGBjZCuNUmlfuQhHPOMvI6CtxQAPC7KliSwc0F9dA+lTDNTuheWLM3
HfdJ7wOJaDUVU5fiRWGCZ27eECsJBO/n6CcMK1TxM0nu4rsCJiDfXYto3Wh2uAtXE702Rrum
52LyAlOjwSwqSGWJk2</vt:lpwstr>
  </property>
  <property fmtid="{D5CDD505-2E9C-101B-9397-08002B2CF9AE}" pid="3" name="_2015_ms_pID_7253431">
    <vt:lpwstr>VTPHZVdvyRO13DrvYRwFYgWbz4WNqhk1f7BlDsEdhd+jarHFwzyfOi
QgtJdtct8jxOKn5Uhe8q5WUFvOHEzDCI7jH7V+rqUPo3JSWukBDrbFE+TLZrRnUgyJURn5g5
JX6UZ7OC2mUxNAwhbzCgUCtRq9asHHVfFl/ZBz/w6fwgI8ES7mPH6ydoUiR6ZQVanNaZV8tU
KbDNX2yQL8zDOuU6f8Qh5HiVF/aF6g2be3IO</vt:lpwstr>
  </property>
  <property fmtid="{D5CDD505-2E9C-101B-9397-08002B2CF9AE}" pid="4" name="_2015_ms_pID_7253432">
    <vt:lpwstr>IkSX6Krr4AoZVH/D3XdZJJlHiBDA3zdW5QwF
skBDHGHW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1491345035</vt:lpwstr>
  </property>
</Properties>
</file>