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88" r:id="rId3"/>
    <p:sldId id="289" r:id="rId4"/>
    <p:sldId id="29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87" autoAdjust="0"/>
    <p:restoredTop sz="94384" autoAdjust="0"/>
  </p:normalViewPr>
  <p:slideViewPr>
    <p:cSldViewPr>
      <p:cViewPr>
        <p:scale>
          <a:sx n="90" d="100"/>
          <a:sy n="90" d="100"/>
        </p:scale>
        <p:origin x="-11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2017/4/8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blind decoding on CORESET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Vivo, Samsung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ZTE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ZTE Microelectronics,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49184"/>
            <a:ext cx="91440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 RAN WG1 88bis Meeting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R1-1706692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zh-CN" sz="1800" b="1" dirty="0"/>
              <a:t>Spokane, USA, 3</a:t>
            </a:r>
            <a:r>
              <a:rPr lang="en-US" altLang="zh-CN" sz="1800" b="1" baseline="30000" dirty="0"/>
              <a:t>rd</a:t>
            </a:r>
            <a:r>
              <a:rPr lang="en-US" altLang="zh-CN" sz="1800" b="1" dirty="0"/>
              <a:t>- 7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April 2017</a:t>
            </a:r>
            <a:endParaRPr lang="zh-CN" altLang="zh-CN" sz="1800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505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8.1.3.1.2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Background(1)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‘CORESET duration’ to UE blind decoding shall </a:t>
            </a:r>
          </a:p>
          <a:p>
            <a:pPr lvl="1"/>
            <a:r>
              <a:rPr lang="en-US" altLang="zh-CN" dirty="0" smtClean="0"/>
              <a:t>Considering both frequency-first and time-first mapping manner</a:t>
            </a:r>
          </a:p>
          <a:p>
            <a:pPr lvl="1"/>
            <a:r>
              <a:rPr lang="en-US" altLang="zh-CN" dirty="0" smtClean="0"/>
              <a:t>Considering CORESET spans multiple OFDM symbols</a:t>
            </a:r>
          </a:p>
          <a:p>
            <a:r>
              <a:rPr lang="en-US" altLang="zh-CN" dirty="0" smtClean="0"/>
              <a:t>Note: </a:t>
            </a:r>
            <a:r>
              <a:rPr lang="en-US" altLang="zh-CN" dirty="0"/>
              <a:t>The ‘CORESET duration’ </a:t>
            </a:r>
            <a:r>
              <a:rPr lang="en-US" altLang="zh-CN" dirty="0" smtClean="0"/>
              <a:t>is instructed to the UE from group common PDCCH</a:t>
            </a:r>
          </a:p>
        </p:txBody>
      </p:sp>
    </p:spTree>
    <p:extLst>
      <p:ext uri="{BB962C8B-B14F-4D97-AF65-F5344CB8AC3E}">
        <p14:creationId xmlns:p14="http://schemas.microsoft.com/office/powerpoint/2010/main" val="3961879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1371600" y="1295400"/>
            <a:ext cx="2908296" cy="5322710"/>
            <a:chOff x="1144479" y="12021"/>
            <a:chExt cx="2908296" cy="5322710"/>
          </a:xfrm>
        </p:grpSpPr>
        <p:sp>
          <p:nvSpPr>
            <p:cNvPr id="37" name="Rectangle: Rounded Corners 46"/>
            <p:cNvSpPr/>
            <p:nvPr/>
          </p:nvSpPr>
          <p:spPr>
            <a:xfrm>
              <a:off x="1441900" y="619193"/>
              <a:ext cx="1454648" cy="3674582"/>
            </a:xfrm>
            <a:prstGeom prst="roundRect">
              <a:avLst/>
            </a:prstGeom>
            <a:solidFill>
              <a:srgbClr val="70AD47">
                <a:lumMod val="60000"/>
                <a:lumOff val="40000"/>
              </a:srgbClr>
            </a:solidFill>
            <a:ln w="1270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aphicFrame>
          <p:nvGraphicFramePr>
            <p:cNvPr id="38" name="Content Placeholder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00241645"/>
                </p:ext>
              </p:extLst>
            </p:nvPr>
          </p:nvGraphicFramePr>
          <p:xfrm>
            <a:off x="1545170" y="2158490"/>
            <a:ext cx="553525" cy="741680"/>
          </p:xfrm>
          <a:graphic>
            <a:graphicData uri="http://schemas.openxmlformats.org/drawingml/2006/table">
              <a:tbl>
                <a:tblPr firstRow="1" bandRow="1"/>
                <a:tblGrid>
                  <a:gridCol w="553525">
                    <a:extLst>
                      <a:ext uri="{9D8B030D-6E8A-4147-A177-3AD203B41FA5}">
                        <a16:colId xmlns:a16="http://schemas.microsoft.com/office/drawing/2014/main" xmlns="" val="1936877214"/>
                      </a:ext>
                    </a:extLst>
                  </a:gridCol>
                </a:tblGrid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dirty="0"/>
                          <a:t>3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75054665"/>
                    </a:ext>
                  </a:extLst>
                </a:tr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b="1" dirty="0">
                            <a:solidFill>
                              <a:schemeClr val="bg1"/>
                            </a:solidFill>
                          </a:rPr>
                          <a:t>4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4219211732"/>
                    </a:ext>
                  </a:extLst>
                </a:tr>
              </a:tbl>
            </a:graphicData>
          </a:graphic>
        </p:graphicFrame>
        <p:graphicFrame>
          <p:nvGraphicFramePr>
            <p:cNvPr id="39" name="Content Placeholder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0756000"/>
                </p:ext>
              </p:extLst>
            </p:nvPr>
          </p:nvGraphicFramePr>
          <p:xfrm>
            <a:off x="1545170" y="1040051"/>
            <a:ext cx="553525" cy="741680"/>
          </p:xfrm>
          <a:graphic>
            <a:graphicData uri="http://schemas.openxmlformats.org/drawingml/2006/table">
              <a:tbl>
                <a:tblPr firstRow="1" bandRow="1"/>
                <a:tblGrid>
                  <a:gridCol w="553525">
                    <a:extLst>
                      <a:ext uri="{9D8B030D-6E8A-4147-A177-3AD203B41FA5}">
                        <a16:colId xmlns:a16="http://schemas.microsoft.com/office/drawing/2014/main" xmlns="" val="1936877214"/>
                      </a:ext>
                    </a:extLst>
                  </a:gridCol>
                </a:tblGrid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sz="1200" dirty="0" smtClean="0">
                            <a:solidFill>
                              <a:schemeClr val="bg1"/>
                            </a:solidFill>
                          </a:rPr>
                          <a:t>REG1</a:t>
                        </a:r>
                        <a:endParaRPr lang="en-US" sz="1200" dirty="0">
                          <a:solidFill>
                            <a:schemeClr val="bg1"/>
                          </a:solidFill>
                        </a:endParaRP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75054665"/>
                    </a:ext>
                  </a:extLst>
                </a:tr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b="1" dirty="0">
                            <a:solidFill>
                              <a:schemeClr val="bg1"/>
                            </a:solidFill>
                          </a:rPr>
                          <a:t>2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4219211732"/>
                    </a:ext>
                  </a:extLst>
                </a:tr>
              </a:tbl>
            </a:graphicData>
          </a:graphic>
        </p:graphicFrame>
        <p:graphicFrame>
          <p:nvGraphicFramePr>
            <p:cNvPr id="40" name="Content Placeholder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7494900"/>
                </p:ext>
              </p:extLst>
            </p:nvPr>
          </p:nvGraphicFramePr>
          <p:xfrm>
            <a:off x="1559025" y="3462333"/>
            <a:ext cx="553525" cy="741680"/>
          </p:xfrm>
          <a:graphic>
            <a:graphicData uri="http://schemas.openxmlformats.org/drawingml/2006/table">
              <a:tbl>
                <a:tblPr firstRow="1" bandRow="1"/>
                <a:tblGrid>
                  <a:gridCol w="553525">
                    <a:extLst>
                      <a:ext uri="{9D8B030D-6E8A-4147-A177-3AD203B41FA5}">
                        <a16:colId xmlns:a16="http://schemas.microsoft.com/office/drawing/2014/main" xmlns="" val="1936877214"/>
                      </a:ext>
                    </a:extLst>
                  </a:gridCol>
                </a:tblGrid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dirty="0"/>
                          <a:t>5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75054665"/>
                    </a:ext>
                  </a:extLst>
                </a:tr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dk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b="1" dirty="0">
                            <a:solidFill>
                              <a:schemeClr val="bg1"/>
                            </a:solidFill>
                          </a:rPr>
                          <a:t>6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4219211732"/>
                    </a:ext>
                  </a:extLst>
                </a:tr>
              </a:tbl>
            </a:graphicData>
          </a:graphic>
        </p:graphicFrame>
        <p:cxnSp>
          <p:nvCxnSpPr>
            <p:cNvPr id="41" name="Straight Arrow Connector 34"/>
            <p:cNvCxnSpPr>
              <a:cxnSpLocks/>
            </p:cNvCxnSpPr>
            <p:nvPr/>
          </p:nvCxnSpPr>
          <p:spPr>
            <a:xfrm>
              <a:off x="2194791" y="1039271"/>
              <a:ext cx="0" cy="388424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42" name="TextBox 35"/>
            <p:cNvSpPr txBox="1"/>
            <p:nvPr/>
          </p:nvSpPr>
          <p:spPr>
            <a:xfrm>
              <a:off x="2166650" y="1064619"/>
              <a:ext cx="565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REG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138510" y="425004"/>
              <a:ext cx="28140" cy="4159876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Dot"/>
              <a:miter lim="800000"/>
            </a:ln>
            <a:effectLst/>
          </p:spPr>
        </p:cxnSp>
        <p:sp>
          <p:nvSpPr>
            <p:cNvPr id="44" name="文本框 43"/>
            <p:cNvSpPr txBox="1"/>
            <p:nvPr/>
          </p:nvSpPr>
          <p:spPr>
            <a:xfrm>
              <a:off x="1480669" y="325795"/>
              <a:ext cx="696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anose="020B0604020202020204" pitchFamily="34" charset="0"/>
                </a:rPr>
                <a:t>Sym#0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166650" y="319539"/>
              <a:ext cx="696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anose="020B0604020202020204" pitchFamily="34" charset="0"/>
                </a:rPr>
                <a:t>Sym#1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46" name="TextBox 47"/>
            <p:cNvSpPr txBox="1"/>
            <p:nvPr/>
          </p:nvSpPr>
          <p:spPr>
            <a:xfrm>
              <a:off x="1571254" y="567117"/>
              <a:ext cx="1267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CORESET#1</a:t>
              </a:r>
            </a:p>
          </p:txBody>
        </p:sp>
        <p:cxnSp>
          <p:nvCxnSpPr>
            <p:cNvPr id="47" name="直接箭头连接符 46"/>
            <p:cNvCxnSpPr/>
            <p:nvPr/>
          </p:nvCxnSpPr>
          <p:spPr>
            <a:xfrm>
              <a:off x="1441900" y="4443211"/>
              <a:ext cx="724750" cy="1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48" name="直接连接符 47"/>
            <p:cNvCxnSpPr/>
            <p:nvPr/>
          </p:nvCxnSpPr>
          <p:spPr>
            <a:xfrm>
              <a:off x="1388643" y="425003"/>
              <a:ext cx="28140" cy="4159876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Dot"/>
              <a:miter lim="800000"/>
            </a:ln>
            <a:effectLst/>
          </p:spPr>
        </p:cxnSp>
        <p:cxnSp>
          <p:nvCxnSpPr>
            <p:cNvPr id="49" name="直接连接符 48"/>
            <p:cNvCxnSpPr/>
            <p:nvPr/>
          </p:nvCxnSpPr>
          <p:spPr>
            <a:xfrm>
              <a:off x="2877946" y="425003"/>
              <a:ext cx="28140" cy="4159876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Dot"/>
              <a:miter lim="800000"/>
            </a:ln>
            <a:effectLst/>
          </p:spPr>
        </p:cxnSp>
        <p:sp>
          <p:nvSpPr>
            <p:cNvPr id="50" name="文本框 49"/>
            <p:cNvSpPr txBox="1"/>
            <p:nvPr/>
          </p:nvSpPr>
          <p:spPr>
            <a:xfrm>
              <a:off x="1250812" y="4658139"/>
              <a:ext cx="11069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anose="020B0604020202020204" pitchFamily="34" charset="0"/>
                </a:rPr>
                <a:t>CORESET duration=1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51" name="线形标注 1 50"/>
            <p:cNvSpPr/>
            <p:nvPr/>
          </p:nvSpPr>
          <p:spPr>
            <a:xfrm>
              <a:off x="2352764" y="4690788"/>
              <a:ext cx="1700011" cy="643943"/>
            </a:xfrm>
            <a:prstGeom prst="borderCallout1">
              <a:avLst>
                <a:gd name="adj1" fmla="val -9250"/>
                <a:gd name="adj2" fmla="val 14394"/>
                <a:gd name="adj3" fmla="val -153500"/>
                <a:gd name="adj4" fmla="val -17121"/>
              </a:avLst>
            </a:prstGeom>
            <a:solidFill>
              <a:srgbClr val="70AD47">
                <a:lumMod val="75000"/>
              </a:srgb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UE shall do blind decoding in partial CORESET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TextBox 49"/>
            <p:cNvSpPr txBox="1"/>
            <p:nvPr/>
          </p:nvSpPr>
          <p:spPr>
            <a:xfrm>
              <a:off x="1144479" y="12021"/>
              <a:ext cx="17796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Calibri" panose="020F0502020204030204"/>
                </a:rPr>
                <a:t>Frequency first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388107" y="1295400"/>
            <a:ext cx="3621661" cy="5258543"/>
            <a:chOff x="4160986" y="12021"/>
            <a:chExt cx="3621661" cy="5258543"/>
          </a:xfrm>
        </p:grpSpPr>
        <p:sp>
          <p:nvSpPr>
            <p:cNvPr id="54" name="Rectangle: Rounded Corners 45"/>
            <p:cNvSpPr/>
            <p:nvPr/>
          </p:nvSpPr>
          <p:spPr>
            <a:xfrm>
              <a:off x="4511859" y="567117"/>
              <a:ext cx="1454648" cy="3667640"/>
            </a:xfrm>
            <a:prstGeom prst="round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TextBox 48"/>
            <p:cNvSpPr txBox="1"/>
            <p:nvPr/>
          </p:nvSpPr>
          <p:spPr>
            <a:xfrm>
              <a:off x="4676288" y="516252"/>
              <a:ext cx="1267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CORESET#1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graphicFrame>
          <p:nvGraphicFramePr>
            <p:cNvPr id="56" name="Content Placeholder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28743340"/>
                </p:ext>
              </p:extLst>
            </p:nvPr>
          </p:nvGraphicFramePr>
          <p:xfrm>
            <a:off x="4714336" y="1045360"/>
            <a:ext cx="1107050" cy="370840"/>
          </p:xfrm>
          <a:graphic>
            <a:graphicData uri="http://schemas.openxmlformats.org/drawingml/2006/table">
              <a:tbl>
                <a:tblPr firstRow="1" bandRow="1"/>
                <a:tblGrid>
                  <a:gridCol w="553525">
                    <a:extLst>
                      <a:ext uri="{9D8B030D-6E8A-4147-A177-3AD203B41FA5}">
                        <a16:colId xmlns:a16="http://schemas.microsoft.com/office/drawing/2014/main" xmlns="" val="1936877214"/>
                      </a:ext>
                    </a:extLst>
                  </a:gridCol>
                  <a:gridCol w="553525">
                    <a:extLst>
                      <a:ext uri="{9D8B030D-6E8A-4147-A177-3AD203B41FA5}">
                        <a16:colId xmlns:a16="http://schemas.microsoft.com/office/drawing/2014/main" xmlns="" val="2990143247"/>
                      </a:ext>
                    </a:extLst>
                  </a:gridCol>
                </a:tblGrid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sz="1200" dirty="0" smtClean="0"/>
                          <a:t>REG1</a:t>
                        </a:r>
                        <a:endParaRPr lang="en-US" sz="1200" dirty="0"/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dirty="0"/>
                          <a:t>2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75054665"/>
                    </a:ext>
                  </a:extLst>
                </a:tr>
              </a:tbl>
            </a:graphicData>
          </a:graphic>
        </p:graphicFrame>
        <p:graphicFrame>
          <p:nvGraphicFramePr>
            <p:cNvPr id="57" name="Content Placeholder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09576970"/>
                </p:ext>
              </p:extLst>
            </p:nvPr>
          </p:nvGraphicFramePr>
          <p:xfrm>
            <a:off x="4714336" y="2125750"/>
            <a:ext cx="1107050" cy="370840"/>
          </p:xfrm>
          <a:graphic>
            <a:graphicData uri="http://schemas.openxmlformats.org/drawingml/2006/table">
              <a:tbl>
                <a:tblPr firstRow="1" bandRow="1"/>
                <a:tblGrid>
                  <a:gridCol w="597307">
                    <a:extLst>
                      <a:ext uri="{9D8B030D-6E8A-4147-A177-3AD203B41FA5}">
                        <a16:colId xmlns:a16="http://schemas.microsoft.com/office/drawing/2014/main" xmlns="" val="1936877214"/>
                      </a:ext>
                    </a:extLst>
                  </a:gridCol>
                  <a:gridCol w="509743">
                    <a:extLst>
                      <a:ext uri="{9D8B030D-6E8A-4147-A177-3AD203B41FA5}">
                        <a16:colId xmlns:a16="http://schemas.microsoft.com/office/drawing/2014/main" xmlns="" val="2990143247"/>
                      </a:ext>
                    </a:extLst>
                  </a:gridCol>
                </a:tblGrid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dirty="0"/>
                          <a:t>3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dirty="0"/>
                          <a:t>4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75054665"/>
                    </a:ext>
                  </a:extLst>
                </a:tr>
              </a:tbl>
            </a:graphicData>
          </a:graphic>
        </p:graphicFrame>
        <p:graphicFrame>
          <p:nvGraphicFramePr>
            <p:cNvPr id="58" name="Content Placeholder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38238085"/>
                </p:ext>
              </p:extLst>
            </p:nvPr>
          </p:nvGraphicFramePr>
          <p:xfrm>
            <a:off x="4714336" y="3455806"/>
            <a:ext cx="1107050" cy="370840"/>
          </p:xfrm>
          <a:graphic>
            <a:graphicData uri="http://schemas.openxmlformats.org/drawingml/2006/table">
              <a:tbl>
                <a:tblPr firstRow="1" bandRow="1"/>
                <a:tblGrid>
                  <a:gridCol w="553525">
                    <a:extLst>
                      <a:ext uri="{9D8B030D-6E8A-4147-A177-3AD203B41FA5}">
                        <a16:colId xmlns:a16="http://schemas.microsoft.com/office/drawing/2014/main" xmlns="" val="1936877214"/>
                      </a:ext>
                    </a:extLst>
                  </a:gridCol>
                  <a:gridCol w="553525">
                    <a:extLst>
                      <a:ext uri="{9D8B030D-6E8A-4147-A177-3AD203B41FA5}">
                        <a16:colId xmlns:a16="http://schemas.microsoft.com/office/drawing/2014/main" xmlns="" val="2990143247"/>
                      </a:ext>
                    </a:extLst>
                  </a:gridCol>
                </a:tblGrid>
                <a:tr h="370840"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dirty="0"/>
                          <a:t>5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tc>
                    <a:txBody>
                      <a:bodyPr/>
                      <a:lstStyle>
                        <a:lvl1pPr marL="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1pPr>
                        <a:lvl2pPr marL="457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2pPr>
                        <a:lvl3pPr marL="914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3pPr>
                        <a:lvl4pPr marL="1371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4pPr>
                        <a:lvl5pPr marL="18288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5pPr>
                        <a:lvl6pPr marL="22860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6pPr>
                        <a:lvl7pPr marL="27432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7pPr>
                        <a:lvl8pPr marL="32004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8pPr>
                        <a:lvl9pPr marL="3657600" algn="l" defTabSz="914400" rtl="0" eaLnBrk="1" latinLnBrk="0" hangingPunct="1">
                          <a:defRPr sz="1800" b="1" kern="1200">
                            <a:solidFill>
                              <a:schemeClr val="lt1"/>
                            </a:solidFill>
                            <a:latin typeface="Calibri" panose="020F0502020204030204"/>
                          </a:defRPr>
                        </a:lvl9pPr>
                      </a:lstStyle>
                      <a:p>
                        <a:pPr algn="ctr"/>
                        <a:r>
                          <a:rPr lang="en-US" dirty="0"/>
                          <a:t>6</a:t>
                        </a:r>
                      </a:p>
                    </a:txBody>
                    <a:tcPr>
                      <a:lnL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ysClr val="windowText" lastClr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ED7D3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xmlns="" val="175054665"/>
                    </a:ext>
                  </a:extLst>
                </a:tr>
              </a:tbl>
            </a:graphicData>
          </a:graphic>
        </p:graphicFrame>
        <p:cxnSp>
          <p:nvCxnSpPr>
            <p:cNvPr id="59" name="直接连接符 58"/>
            <p:cNvCxnSpPr/>
            <p:nvPr/>
          </p:nvCxnSpPr>
          <p:spPr>
            <a:xfrm>
              <a:off x="5239183" y="425004"/>
              <a:ext cx="28140" cy="4159876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Dot"/>
              <a:miter lim="800000"/>
            </a:ln>
            <a:effectLst/>
          </p:spPr>
        </p:cxnSp>
        <p:sp>
          <p:nvSpPr>
            <p:cNvPr id="60" name="文本框 59"/>
            <p:cNvSpPr txBox="1"/>
            <p:nvPr/>
          </p:nvSpPr>
          <p:spPr>
            <a:xfrm>
              <a:off x="4570713" y="286503"/>
              <a:ext cx="696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anose="020B0604020202020204" pitchFamily="34" charset="0"/>
                </a:rPr>
                <a:t>Sym#0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295463" y="286502"/>
              <a:ext cx="696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anose="020B0604020202020204" pitchFamily="34" charset="0"/>
                </a:rPr>
                <a:t>Sym#1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490242" y="425003"/>
              <a:ext cx="28140" cy="4159876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Dot"/>
              <a:miter lim="800000"/>
            </a:ln>
            <a:effectLst/>
          </p:spPr>
        </p:cxnSp>
        <p:cxnSp>
          <p:nvCxnSpPr>
            <p:cNvPr id="63" name="直接连接符 62"/>
            <p:cNvCxnSpPr/>
            <p:nvPr/>
          </p:nvCxnSpPr>
          <p:spPr>
            <a:xfrm>
              <a:off x="5943879" y="516252"/>
              <a:ext cx="28140" cy="4159876"/>
            </a:xfrm>
            <a:prstGeom prst="line">
              <a:avLst/>
            </a:prstGeom>
            <a:noFill/>
            <a:ln w="6350" cap="flat" cmpd="sng" algn="ctr">
              <a:solidFill>
                <a:srgbClr val="5B9BD5"/>
              </a:solidFill>
              <a:prstDash val="dashDot"/>
              <a:miter lim="800000"/>
            </a:ln>
            <a:effectLst/>
          </p:spPr>
        </p:cxnSp>
        <p:cxnSp>
          <p:nvCxnSpPr>
            <p:cNvPr id="64" name="直接箭头连接符 63"/>
            <p:cNvCxnSpPr/>
            <p:nvPr/>
          </p:nvCxnSpPr>
          <p:spPr>
            <a:xfrm>
              <a:off x="4518382" y="4443106"/>
              <a:ext cx="724750" cy="1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65" name="文本框 64"/>
            <p:cNvSpPr txBox="1"/>
            <p:nvPr/>
          </p:nvSpPr>
          <p:spPr>
            <a:xfrm>
              <a:off x="4327294" y="4626621"/>
              <a:ext cx="11069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Arial" panose="020B0604020202020204" pitchFamily="34" charset="0"/>
                </a:rPr>
                <a:t>CORESET duration=1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66" name="线形标注 1 65"/>
            <p:cNvSpPr/>
            <p:nvPr/>
          </p:nvSpPr>
          <p:spPr>
            <a:xfrm>
              <a:off x="6082636" y="4626621"/>
              <a:ext cx="1700011" cy="643943"/>
            </a:xfrm>
            <a:prstGeom prst="borderCallout1">
              <a:avLst>
                <a:gd name="adj1" fmla="val -9250"/>
                <a:gd name="adj2" fmla="val 14394"/>
                <a:gd name="adj3" fmla="val -153500"/>
                <a:gd name="adj4" fmla="val -17121"/>
              </a:avLst>
            </a:prstGeom>
            <a:solidFill>
              <a:srgbClr val="FF0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UE shall 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NOT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 do blind decoding in CORESET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TextBox 40"/>
            <p:cNvSpPr txBox="1"/>
            <p:nvPr/>
          </p:nvSpPr>
          <p:spPr>
            <a:xfrm>
              <a:off x="4160986" y="12021"/>
              <a:ext cx="1196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Calibri" panose="020F0502020204030204"/>
                </a:rPr>
                <a:t>Time first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68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410200"/>
          </a:xfrm>
        </p:spPr>
        <p:txBody>
          <a:bodyPr/>
          <a:lstStyle/>
          <a:p>
            <a:r>
              <a:rPr lang="en-US" altLang="zh-CN" sz="2000" dirty="0" smtClean="0"/>
              <a:t>Consider the following three, not necessarily exclusive, options for UE-group common PDCCH indication for reducing number of blind decoding operations</a:t>
            </a:r>
          </a:p>
          <a:p>
            <a:r>
              <a:rPr lang="en-US" altLang="zh-CN" sz="2000" dirty="0" smtClean="0"/>
              <a:t>Option 1: Indication of </a:t>
            </a:r>
            <a:r>
              <a:rPr lang="en-US" altLang="zh-CN" sz="2000" dirty="0"/>
              <a:t>‘CORESET duration</a:t>
            </a:r>
            <a:r>
              <a:rPr lang="en-US" altLang="zh-CN" sz="2000" dirty="0" smtClean="0"/>
              <a:t>’  </a:t>
            </a:r>
            <a:r>
              <a:rPr lang="en-US" altLang="zh-CN" sz="2000" i="1" dirty="0" smtClean="0"/>
              <a:t>N</a:t>
            </a:r>
          </a:p>
          <a:p>
            <a:pPr lvl="1"/>
            <a:r>
              <a:rPr lang="en-US" altLang="zh-CN" sz="1800" dirty="0" smtClean="0"/>
              <a:t>Denote </a:t>
            </a:r>
            <a:r>
              <a:rPr lang="en-US" altLang="zh-CN" sz="1800" i="1" dirty="0"/>
              <a:t>N</a:t>
            </a:r>
            <a:r>
              <a:rPr lang="en-US" altLang="zh-CN" sz="1800" dirty="0"/>
              <a:t> = ‘CORESET duration</a:t>
            </a:r>
            <a:r>
              <a:rPr lang="en-US" altLang="zh-CN" sz="1800" dirty="0" smtClean="0"/>
              <a:t>’, </a:t>
            </a:r>
            <a:r>
              <a:rPr lang="en-US" altLang="zh-CN" sz="1800" i="1" dirty="0"/>
              <a:t>M</a:t>
            </a:r>
            <a:r>
              <a:rPr lang="en-US" altLang="zh-CN" sz="1200" i="1" dirty="0"/>
              <a:t>1</a:t>
            </a:r>
            <a:r>
              <a:rPr lang="en-US" altLang="zh-CN" sz="1800" dirty="0"/>
              <a:t> = index </a:t>
            </a:r>
            <a:r>
              <a:rPr lang="en-US" altLang="zh-CN" sz="1800" dirty="0" smtClean="0"/>
              <a:t>of </a:t>
            </a:r>
            <a:r>
              <a:rPr lang="en-US" altLang="zh-CN" sz="1800" dirty="0"/>
              <a:t>first OFDM symbol </a:t>
            </a:r>
            <a:r>
              <a:rPr lang="en-US" altLang="zh-CN" sz="1800" dirty="0" smtClean="0"/>
              <a:t>of CORESET, </a:t>
            </a:r>
            <a:r>
              <a:rPr lang="en-US" altLang="zh-CN" sz="1800" i="1" dirty="0"/>
              <a:t>M</a:t>
            </a:r>
            <a:r>
              <a:rPr lang="en-US" altLang="zh-CN" sz="1200" i="1" dirty="0"/>
              <a:t>2</a:t>
            </a:r>
            <a:r>
              <a:rPr lang="en-US" altLang="zh-CN" sz="1800" dirty="0"/>
              <a:t> = index </a:t>
            </a:r>
            <a:r>
              <a:rPr lang="en-US" altLang="zh-CN" sz="1800" dirty="0" smtClean="0"/>
              <a:t>of </a:t>
            </a:r>
            <a:r>
              <a:rPr lang="en-US" altLang="zh-CN" sz="1800" dirty="0"/>
              <a:t>last OFDM symbol </a:t>
            </a:r>
            <a:r>
              <a:rPr lang="en-US" altLang="zh-CN" sz="1800" dirty="0" smtClean="0"/>
              <a:t>of </a:t>
            </a:r>
            <a:r>
              <a:rPr lang="en-US" altLang="zh-CN" sz="1800" dirty="0"/>
              <a:t>CORESET 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For a CORESET configured with time-first mapping, </a:t>
            </a:r>
          </a:p>
          <a:p>
            <a:pPr lvl="2"/>
            <a:r>
              <a:rPr lang="en-US" altLang="zh-CN" sz="1400" dirty="0" smtClean="0"/>
              <a:t>UE is not expected to perform blind decoding operations in the CORESET when </a:t>
            </a:r>
            <a:r>
              <a:rPr lang="en-US" altLang="zh-CN" sz="1400" i="1" dirty="0" smtClean="0"/>
              <a:t>N </a:t>
            </a:r>
            <a:r>
              <a:rPr lang="en-US" altLang="zh-CN" sz="1400" dirty="0" smtClean="0"/>
              <a:t>&lt;</a:t>
            </a:r>
            <a:r>
              <a:rPr lang="en-US" altLang="zh-CN" sz="1400" i="1" dirty="0" smtClean="0"/>
              <a:t> M</a:t>
            </a:r>
            <a:r>
              <a:rPr lang="en-US" altLang="zh-CN" sz="1050" i="1" dirty="0" smtClean="0"/>
              <a:t>2</a:t>
            </a:r>
            <a:endParaRPr lang="en-US" altLang="zh-CN" sz="1400" dirty="0" smtClean="0"/>
          </a:p>
          <a:p>
            <a:pPr lvl="1"/>
            <a:r>
              <a:rPr lang="en-US" altLang="zh-CN" sz="1800" dirty="0" smtClean="0"/>
              <a:t>For a CORESET configured with frequency-first mapping, </a:t>
            </a:r>
          </a:p>
          <a:p>
            <a:pPr lvl="2"/>
            <a:r>
              <a:rPr lang="en-US" altLang="zh-CN" sz="1400" dirty="0" smtClean="0"/>
              <a:t>UE </a:t>
            </a:r>
            <a:r>
              <a:rPr lang="en-US" altLang="zh-CN" sz="1400" dirty="0"/>
              <a:t>is not expected to </a:t>
            </a:r>
            <a:r>
              <a:rPr lang="en-US" altLang="zh-CN" sz="1400" dirty="0" smtClean="0"/>
              <a:t>perform </a:t>
            </a:r>
            <a:r>
              <a:rPr lang="en-US" altLang="zh-CN" sz="1400" dirty="0"/>
              <a:t>blind decoding </a:t>
            </a:r>
            <a:r>
              <a:rPr lang="en-US" altLang="zh-CN" sz="1400" dirty="0" smtClean="0"/>
              <a:t>operations for the CORESET when </a:t>
            </a:r>
            <a:r>
              <a:rPr lang="en-US" altLang="zh-CN" sz="1400" i="1" dirty="0"/>
              <a:t>N </a:t>
            </a:r>
            <a:r>
              <a:rPr lang="en-US" altLang="zh-CN" sz="1400" dirty="0"/>
              <a:t>&lt;</a:t>
            </a:r>
            <a:r>
              <a:rPr lang="en-US" altLang="zh-CN" sz="1400" i="1" dirty="0"/>
              <a:t> </a:t>
            </a:r>
            <a:r>
              <a:rPr lang="en-US" altLang="zh-CN" sz="1400" i="1" dirty="0" smtClean="0"/>
              <a:t>M</a:t>
            </a:r>
            <a:r>
              <a:rPr lang="en-US" altLang="zh-CN" sz="1050" i="1" dirty="0" smtClean="0"/>
              <a:t>1</a:t>
            </a:r>
          </a:p>
          <a:p>
            <a:pPr lvl="2"/>
            <a:r>
              <a:rPr lang="en-US" altLang="zh-CN" sz="1400" dirty="0"/>
              <a:t>UE </a:t>
            </a:r>
            <a:r>
              <a:rPr lang="en-US" altLang="zh-CN" sz="1400" dirty="0" smtClean="0"/>
              <a:t>is not expected to perform blind decoding from symbol N+1 to M2 in the COREST when </a:t>
            </a:r>
            <a:r>
              <a:rPr lang="en-US" altLang="zh-CN" sz="1400" i="1" dirty="0" smtClean="0"/>
              <a:t>M</a:t>
            </a:r>
            <a:r>
              <a:rPr lang="en-US" altLang="zh-CN" sz="1050" i="1" dirty="0" smtClean="0"/>
              <a:t>1</a:t>
            </a:r>
            <a:r>
              <a:rPr lang="en-US" altLang="zh-CN" sz="1400" i="1" dirty="0" smtClean="0"/>
              <a:t>&lt;=N&lt;</a:t>
            </a:r>
            <a:r>
              <a:rPr lang="en-US" altLang="zh-CN" sz="1400" i="1" dirty="0"/>
              <a:t> </a:t>
            </a:r>
            <a:r>
              <a:rPr lang="en-US" altLang="zh-CN" sz="1400" i="1" dirty="0" smtClean="0"/>
              <a:t>M</a:t>
            </a:r>
            <a:r>
              <a:rPr lang="en-US" altLang="zh-CN" sz="1050" i="1" dirty="0" smtClean="0"/>
              <a:t>2</a:t>
            </a:r>
          </a:p>
          <a:p>
            <a:r>
              <a:rPr lang="en-US" altLang="zh-CN" sz="2000" dirty="0" smtClean="0"/>
              <a:t>Option 2a:  Indication for scaling number of PDCCH decoding operations</a:t>
            </a:r>
          </a:p>
          <a:p>
            <a:pPr lvl="1"/>
            <a:r>
              <a:rPr lang="en-US" altLang="zh-CN" sz="1800" dirty="0" smtClean="0"/>
              <a:t>e.g. (100%, 67%, 33%, 0%)  </a:t>
            </a:r>
          </a:p>
          <a:p>
            <a:r>
              <a:rPr lang="en-US" altLang="zh-CN" sz="2000" dirty="0" smtClean="0"/>
              <a:t>Option 2b:  </a:t>
            </a:r>
            <a:r>
              <a:rPr lang="en-US" altLang="zh-CN" sz="2000" dirty="0"/>
              <a:t>Indication </a:t>
            </a:r>
            <a:r>
              <a:rPr lang="en-US" altLang="zh-CN" sz="2000" dirty="0" smtClean="0"/>
              <a:t>for performing PDCCH decoding </a:t>
            </a:r>
          </a:p>
          <a:p>
            <a:pPr lvl="1"/>
            <a:r>
              <a:rPr lang="en-US" altLang="zh-CN" sz="1800" dirty="0"/>
              <a:t>e.g. (100%,0</a:t>
            </a:r>
            <a:r>
              <a:rPr lang="en-US" altLang="zh-CN" sz="1800" dirty="0" smtClean="0"/>
              <a:t>%)</a:t>
            </a:r>
          </a:p>
          <a:p>
            <a:r>
              <a:rPr lang="en-US" altLang="zh-CN" sz="2000" dirty="0"/>
              <a:t>Option 3: </a:t>
            </a:r>
            <a:r>
              <a:rPr lang="en-US" altLang="zh-CN" sz="2000" dirty="0" smtClean="0"/>
              <a:t>Indication(s) </a:t>
            </a:r>
            <a:r>
              <a:rPr lang="en-US" altLang="zh-CN" sz="2000" dirty="0"/>
              <a:t>of CORESET OFDM symbol </a:t>
            </a:r>
            <a:r>
              <a:rPr lang="en-US" altLang="zh-CN" sz="2000" dirty="0" smtClean="0"/>
              <a:t>subset(s)</a:t>
            </a:r>
            <a:endParaRPr lang="en-US" altLang="zh-CN" sz="2000" dirty="0"/>
          </a:p>
          <a:p>
            <a:pPr lvl="1"/>
            <a:r>
              <a:rPr lang="en-US" altLang="zh-CN" sz="1800" dirty="0"/>
              <a:t>e.g. </a:t>
            </a:r>
            <a:r>
              <a:rPr lang="en-US" altLang="zh-CN" sz="1800" dirty="0" smtClean="0"/>
              <a:t>CORSET </a:t>
            </a:r>
            <a:r>
              <a:rPr lang="en-US" altLang="zh-CN" sz="1800" dirty="0"/>
              <a:t>OFDM symbol subset 1, 2 and/or </a:t>
            </a:r>
            <a:r>
              <a:rPr lang="en-US" altLang="zh-CN" sz="1800" dirty="0" smtClean="0"/>
              <a:t>3</a:t>
            </a:r>
          </a:p>
          <a:p>
            <a:r>
              <a:rPr lang="en-US" altLang="zh-CN" sz="2000" dirty="0" smtClean="0"/>
              <a:t>FFS other options</a:t>
            </a:r>
          </a:p>
          <a:p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6039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26965</TotalTime>
  <Words>304</Words>
  <Application>Microsoft Office PowerPoint</Application>
  <PresentationFormat>全屏显示(4:3)</PresentationFormat>
  <Paragraphs>53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blind decoding on CORESET</vt:lpstr>
      <vt:lpstr>Background(1) </vt:lpstr>
      <vt:lpstr>Background(2)</vt:lpstr>
      <vt:lpstr>Proposals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ding yu</cp:lastModifiedBy>
  <cp:revision>821</cp:revision>
  <dcterms:created xsi:type="dcterms:W3CDTF">2010-05-12T23:28:36Z</dcterms:created>
  <dcterms:modified xsi:type="dcterms:W3CDTF">2017-04-07T23:26:11Z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(3)tuHruZq2DEksIbAtlbjT4hZN8BNlX+yP0Hta9vT6ANUuOiuRqhpzu7eDE1CNoKwJmtAR82hk
D/+3fEDzEIcgqoi5J7qJuArBIvYu71/nCoAFiqJsKnHASCRznaBOx8Q2kgr12i8XnqlyouVy
jsbM1fLPcAgSiiz1eDYj+DdTGwiS7KfGJ6wsLRf8t2S3YVsCJxC17RNfGUOrLefgdtIHEweG
HZJ+0boV5t807zNBMp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pgiKWqj3v+Wr/iU4PLuriEt/aEIJXrC8+m5TeBtcd3wqE6nt1tBk/A
zxYli4HDVw1/j3PMIK8hu6ZCRqfWaEWf1i0QAlEDyTUDo/NO/0/WTXcdTpFXuwbi1CSPdy7J
cLD+hkylZMjLhF0XCGBwC0gUFk7qY53pA+Sg7DAeOu9T5+oVtSIGmyATn39hpS5yr9ACC7Tw
tHNSosVlTfkeY4JlBmLRNwx1LhEjigdPVZux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eyLHjrxiYPL6sYHWGTAsMFtjGz/73GUJBjpT
ZjEHc3ZQQDOEg9ZcEF9Yvb/q5VG6YA==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1486622366</vt:lpwstr>
  </property>
</Properties>
</file>