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57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beam reporting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Intel</a:t>
            </a:r>
            <a:endParaRPr lang="zh-CN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586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#88bis</a:t>
            </a:r>
            <a:endParaRPr lang="en-US" altLang="ja-JP" dirty="0"/>
          </a:p>
          <a:p>
            <a:r>
              <a:rPr lang="en-US" altLang="ja-JP" dirty="0" smtClean="0"/>
              <a:t>Spokane, USA, 3rd </a:t>
            </a:r>
            <a:r>
              <a:rPr lang="en-US" altLang="ja-JP" dirty="0"/>
              <a:t>- </a:t>
            </a:r>
            <a:r>
              <a:rPr lang="en-US" altLang="ja-JP" dirty="0" smtClean="0"/>
              <a:t>7th April 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dirty="0"/>
              <a:t>: </a:t>
            </a:r>
            <a:r>
              <a:rPr kumimoji="1" lang="en-US" altLang="ja-JP" dirty="0" smtClean="0"/>
              <a:t>8.1.2.2.1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R1-1706660</a:t>
            </a:r>
            <a:endParaRPr kumimoji="1" lang="ja-JP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914400" indent="-914400">
              <a:spcBef>
                <a:spcPts val="900"/>
              </a:spcBef>
              <a:spcAft>
                <a:spcPts val="0"/>
              </a:spcAft>
              <a:buNone/>
            </a:pPr>
            <a:r>
              <a:rPr lang="en-US" b="1" u="sng" dirty="0" smtClean="0">
                <a:highlight>
                  <a:srgbClr val="808000"/>
                </a:highlight>
                <a:latin typeface="Times"/>
                <a:ea typeface="MS Mincho"/>
                <a:cs typeface="Times New Roman"/>
              </a:rPr>
              <a:t>Working assumptions: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0">
              <a:spcBef>
                <a:spcPts val="900"/>
              </a:spcBef>
              <a:buSzPts val="2400"/>
              <a:buFont typeface="MS PGothic"/>
              <a:buChar char="•"/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Support at least one of these two alternatives of beam reporting: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1">
              <a:spcBef>
                <a:spcPts val="900"/>
              </a:spcBef>
              <a:buFont typeface="Symbol"/>
              <a:buChar char=""/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Alt 1: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1">
              <a:spcBef>
                <a:spcPts val="900"/>
              </a:spcBef>
              <a:buFont typeface="Arial"/>
              <a:buChar char="•"/>
              <a:tabLst>
                <a:tab pos="9144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UE reports information about TRP </a:t>
            </a:r>
            <a:r>
              <a:rPr lang="en-US" dirty="0" err="1" smtClean="0">
                <a:latin typeface="Times"/>
                <a:ea typeface="MS Mincho"/>
                <a:cs typeface="Times New Roman"/>
              </a:rPr>
              <a:t>Tx</a:t>
            </a:r>
            <a:r>
              <a:rPr lang="en-US" dirty="0" smtClean="0">
                <a:latin typeface="Times"/>
                <a:ea typeface="MS Mincho"/>
                <a:cs typeface="Times New Roman"/>
              </a:rPr>
              <a:t> Beam(s) that can be received using selected UE Rx beam set(s).  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2">
              <a:spcBef>
                <a:spcPts val="90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where a Rx beam set refers to a set of UE Rx beams that are used for receiving a DL signal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3">
              <a:spcBef>
                <a:spcPts val="900"/>
              </a:spcBef>
              <a:buFont typeface="Wingdings"/>
              <a:buChar char=""/>
              <a:tabLst>
                <a:tab pos="18288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Note: It is UE implementation issues on how to construct the Rx beam set.  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3">
              <a:spcBef>
                <a:spcPts val="900"/>
              </a:spcBef>
              <a:buFont typeface="Wingdings"/>
              <a:buChar char=""/>
              <a:tabLst>
                <a:tab pos="18288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One example: each of Rx beam in a UE Rx beam set corresponds to a selected Rx beam in each panel.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2">
              <a:spcBef>
                <a:spcPts val="90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For UEs with more than one UE Rx beam sets, the UE can report TRP </a:t>
            </a:r>
            <a:r>
              <a:rPr lang="en-US" dirty="0" err="1" smtClean="0">
                <a:latin typeface="Times"/>
                <a:ea typeface="MS Mincho"/>
                <a:cs typeface="Times New Roman"/>
              </a:rPr>
              <a:t>Tx</a:t>
            </a:r>
            <a:r>
              <a:rPr lang="en-US" dirty="0" smtClean="0">
                <a:latin typeface="Times"/>
                <a:ea typeface="MS Mincho"/>
                <a:cs typeface="Times New Roman"/>
              </a:rPr>
              <a:t> Beam(s) and an identifier of the associated UE Rx beam set per reported TX beam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2">
              <a:spcBef>
                <a:spcPts val="90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NOTE: Different TRP </a:t>
            </a:r>
            <a:r>
              <a:rPr lang="en-US" dirty="0" err="1" smtClean="0">
                <a:latin typeface="Times"/>
                <a:ea typeface="MS Mincho"/>
                <a:cs typeface="Times New Roman"/>
              </a:rPr>
              <a:t>Tx</a:t>
            </a:r>
            <a:r>
              <a:rPr lang="en-US" dirty="0" smtClean="0">
                <a:latin typeface="Times"/>
                <a:ea typeface="MS Mincho"/>
                <a:cs typeface="Times New Roman"/>
              </a:rPr>
              <a:t> beams reported for the same Rx beam set can be received simultaneously at the UE.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2">
              <a:spcBef>
                <a:spcPts val="90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NOTE: Different TRP TX beams reported for different UE Rx beam set may not be possible to be received simultaneously at the UE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1">
              <a:spcBef>
                <a:spcPts val="900"/>
              </a:spcBef>
              <a:buFont typeface="Symbol"/>
              <a:buChar char=""/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Alt 2: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1">
              <a:spcBef>
                <a:spcPts val="900"/>
              </a:spcBef>
              <a:buFont typeface="Arial"/>
              <a:buChar char="•"/>
              <a:tabLst>
                <a:tab pos="9144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UE reports information about TRP </a:t>
            </a:r>
            <a:r>
              <a:rPr lang="en-US" dirty="0" err="1" smtClean="0">
                <a:latin typeface="Times"/>
                <a:ea typeface="MS Mincho"/>
                <a:cs typeface="Times New Roman"/>
              </a:rPr>
              <a:t>Tx</a:t>
            </a:r>
            <a:r>
              <a:rPr lang="en-US" dirty="0" smtClean="0">
                <a:latin typeface="Times"/>
                <a:ea typeface="MS Mincho"/>
                <a:cs typeface="Times New Roman"/>
              </a:rPr>
              <a:t> Beam(s) per UE antenna group basis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2">
              <a:spcBef>
                <a:spcPts val="90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where UE antenna group refers to receive UE antenna panel or </a:t>
            </a:r>
            <a:r>
              <a:rPr lang="en-US" dirty="0" err="1" smtClean="0">
                <a:latin typeface="Times"/>
                <a:ea typeface="MS Mincho"/>
                <a:cs typeface="Times New Roman"/>
              </a:rPr>
              <a:t>subarray</a:t>
            </a:r>
            <a:r>
              <a:rPr lang="en-US" dirty="0" smtClean="0">
                <a:latin typeface="Times"/>
                <a:ea typeface="MS Mincho"/>
                <a:cs typeface="Times New Roman"/>
              </a:rPr>
              <a:t> 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2">
              <a:spcBef>
                <a:spcPts val="90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For UEs with more than one UE antenna group, the UE can report TRP </a:t>
            </a:r>
            <a:r>
              <a:rPr lang="en-US" dirty="0" err="1" smtClean="0">
                <a:latin typeface="Times"/>
                <a:ea typeface="MS Mincho"/>
                <a:cs typeface="Times New Roman"/>
              </a:rPr>
              <a:t>Tx</a:t>
            </a:r>
            <a:r>
              <a:rPr lang="en-US" dirty="0" smtClean="0">
                <a:latin typeface="Times"/>
                <a:ea typeface="MS Mincho"/>
                <a:cs typeface="Times New Roman"/>
              </a:rPr>
              <a:t> Beam(s) and an identifier of the associated UE antenna group per reported TX beam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2">
              <a:spcBef>
                <a:spcPts val="90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NOTE: Different TX beams reported for different antenna groups can be received simultaneously at the UE.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dirty="0" smtClean="0">
                <a:latin typeface="Times"/>
                <a:ea typeface="MS Mincho"/>
                <a:cs typeface="Times New Roman"/>
              </a:rPr>
              <a:t>NOTE: Different TX beams reported for the same UE antenna group may not be possible to be received simultaneously at the UE</a:t>
            </a:r>
            <a:endParaRPr lang="zh-CN" altLang="en-US" dirty="0" smtClean="0">
              <a:cs typeface="Times New Roman"/>
            </a:endParaRPr>
          </a:p>
          <a:p>
            <a:r>
              <a:rPr lang="en-US" dirty="0" smtClean="0">
                <a:latin typeface="Times"/>
                <a:ea typeface="MS Mincho"/>
                <a:cs typeface="Times New Roman"/>
              </a:rPr>
              <a:t>FFS: How UE antenna group or Rx beam set is captured in the specification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40000" lnSpcReduction="20000"/>
          </a:bodyPr>
          <a:lstStyle/>
          <a:p>
            <a:pPr>
              <a:spcBef>
                <a:spcPts val="900"/>
              </a:spcBef>
              <a:spcAft>
                <a:spcPts val="0"/>
              </a:spcAft>
              <a:buNone/>
            </a:pPr>
            <a:r>
              <a:rPr lang="en-US" b="1" u="sng" dirty="0" smtClean="0">
                <a:highlight>
                  <a:srgbClr val="00FF00"/>
                </a:highlight>
                <a:latin typeface="Times New Roman"/>
                <a:ea typeface="MS Mincho"/>
              </a:rPr>
              <a:t>Agreements</a:t>
            </a:r>
            <a:r>
              <a:rPr lang="en-US" b="1" u="sng" dirty="0" smtClean="0">
                <a:latin typeface="Times New Roman"/>
                <a:ea typeface="MS Mincho"/>
              </a:rPr>
              <a:t>: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0">
              <a:spcBef>
                <a:spcPts val="30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i="1" dirty="0" smtClean="0">
                <a:latin typeface="Times New Roman"/>
                <a:ea typeface="MS Mincho"/>
                <a:cs typeface="Times New Roman"/>
              </a:rPr>
              <a:t>Confirm the working assumption on group based beam reporting made in RAN1 Jan. NR </a:t>
            </a:r>
            <a:r>
              <a:rPr lang="en-US" i="1" dirty="0" err="1" smtClean="0">
                <a:latin typeface="Times New Roman"/>
                <a:ea typeface="MS Mincho"/>
                <a:cs typeface="Times New Roman"/>
              </a:rPr>
              <a:t>Adhoc</a:t>
            </a:r>
            <a:r>
              <a:rPr lang="en-US" i="1" dirty="0" smtClean="0">
                <a:latin typeface="Times New Roman"/>
                <a:ea typeface="MS Mincho"/>
                <a:cs typeface="Times New Roman"/>
              </a:rPr>
              <a:t> Meeting, with the following update: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1">
              <a:spcBef>
                <a:spcPts val="300"/>
              </a:spcBef>
              <a:buFont typeface="Arial"/>
              <a:buChar char="•"/>
              <a:tabLst>
                <a:tab pos="914400" algn="l"/>
              </a:tabLst>
            </a:pPr>
            <a:r>
              <a:rPr lang="en-US" i="1" dirty="0" smtClean="0">
                <a:latin typeface="Times New Roman"/>
                <a:ea typeface="MS Mincho"/>
                <a:cs typeface="Times New Roman"/>
              </a:rPr>
              <a:t>Further discussion for possible down-selection or merging, especially taking into account overhead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>
              <a:spcBef>
                <a:spcPts val="900"/>
              </a:spcBef>
              <a:spcAft>
                <a:spcPts val="0"/>
              </a:spcAft>
              <a:buNone/>
            </a:pPr>
            <a:r>
              <a:rPr lang="en-US" b="1" u="sng" dirty="0" smtClean="0">
                <a:highlight>
                  <a:srgbClr val="00FF00"/>
                </a:highlight>
                <a:latin typeface="Times New Roman"/>
                <a:ea typeface="MS Mincho"/>
              </a:rPr>
              <a:t>Agreements</a:t>
            </a:r>
            <a:r>
              <a:rPr lang="en-US" b="1" u="sng" dirty="0" smtClean="0">
                <a:latin typeface="Times New Roman"/>
                <a:ea typeface="MS Mincho"/>
              </a:rPr>
              <a:t>: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0">
              <a:lnSpc>
                <a:spcPct val="120000"/>
              </a:lnSpc>
              <a:spcBef>
                <a:spcPts val="30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i="1" dirty="0" smtClean="0">
                <a:latin typeface="Times New Roman"/>
                <a:ea typeface="MS Mincho"/>
                <a:cs typeface="Times New Roman"/>
              </a:rPr>
              <a:t>NR supports the following beam reporting considering L groups where L&gt;=1 and each group refers to a Rx beam set (Alt1) or a UE antenna group (Alt2) depending on which alternative is adopted. 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1">
              <a:lnSpc>
                <a:spcPct val="120000"/>
              </a:lnSpc>
              <a:spcBef>
                <a:spcPts val="300"/>
              </a:spcBef>
              <a:buFont typeface="Arial"/>
              <a:buChar char="•"/>
              <a:tabLst>
                <a:tab pos="914400" algn="l"/>
              </a:tabLst>
            </a:pPr>
            <a:r>
              <a:rPr lang="en-US" i="1" dirty="0" smtClean="0">
                <a:latin typeface="Times New Roman"/>
                <a:ea typeface="MS Mincho"/>
                <a:cs typeface="Times New Roman"/>
              </a:rPr>
              <a:t>For each group l, UE reports at least the following information: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2">
              <a:lnSpc>
                <a:spcPct val="120000"/>
              </a:lnSpc>
              <a:spcBef>
                <a:spcPts val="300"/>
              </a:spcBef>
              <a:buFont typeface="Wingdings"/>
              <a:buChar char=""/>
              <a:tabLst>
                <a:tab pos="1371600" algn="l"/>
              </a:tabLst>
            </a:pPr>
            <a:r>
              <a:rPr lang="en-US" i="1" dirty="0" smtClean="0">
                <a:solidFill>
                  <a:srgbClr val="000000"/>
                </a:solidFill>
                <a:latin typeface="Times New Roman"/>
                <a:ea typeface="MS Mincho"/>
              </a:rPr>
              <a:t>Information indicating group at least for some cases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3">
              <a:lnSpc>
                <a:spcPct val="120000"/>
              </a:lnSpc>
              <a:spcBef>
                <a:spcPts val="300"/>
              </a:spcBef>
              <a:buFont typeface="Times New Roman"/>
              <a:buChar char="−"/>
              <a:tabLst>
                <a:tab pos="1828800" algn="l"/>
              </a:tabLst>
            </a:pPr>
            <a:r>
              <a:rPr lang="en-US" i="1" dirty="0" smtClean="0">
                <a:solidFill>
                  <a:srgbClr val="000000"/>
                </a:solidFill>
                <a:latin typeface="Times New Roman"/>
                <a:ea typeface="MS Mincho"/>
              </a:rPr>
              <a:t>FFS: condition(s) to omit this parameter e.g. when L=1 or </a:t>
            </a:r>
            <a:r>
              <a:rPr lang="en-US" i="1" dirty="0" err="1" smtClean="0">
                <a:solidFill>
                  <a:srgbClr val="000000"/>
                </a:solidFill>
                <a:latin typeface="Times New Roman"/>
                <a:ea typeface="MS Mincho"/>
              </a:rPr>
              <a:t>N</a:t>
            </a:r>
            <a:r>
              <a:rPr lang="en-US" i="1" baseline="-25000" dirty="0" err="1" smtClean="0">
                <a:solidFill>
                  <a:srgbClr val="000000"/>
                </a:solidFill>
                <a:latin typeface="Times New Roman"/>
                <a:ea typeface="MS Mincho"/>
              </a:rPr>
              <a:t>l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ea typeface="MS Mincho"/>
              </a:rPr>
              <a:t>=1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2">
              <a:lnSpc>
                <a:spcPct val="120000"/>
              </a:lnSpc>
              <a:spcBef>
                <a:spcPts val="300"/>
              </a:spcBef>
              <a:buFont typeface="Wingdings"/>
              <a:buChar char=""/>
              <a:tabLst>
                <a:tab pos="1371600" algn="l"/>
              </a:tabLst>
            </a:pPr>
            <a:r>
              <a:rPr lang="en-US" i="1" dirty="0" smtClean="0">
                <a:solidFill>
                  <a:srgbClr val="000000"/>
                </a:solidFill>
                <a:latin typeface="Times New Roman"/>
                <a:ea typeface="MS Mincho"/>
              </a:rPr>
              <a:t>Measurement quantities for </a:t>
            </a:r>
            <a:r>
              <a:rPr lang="en-US" i="1" dirty="0" err="1" smtClean="0">
                <a:solidFill>
                  <a:srgbClr val="000000"/>
                </a:solidFill>
                <a:latin typeface="Times New Roman"/>
                <a:ea typeface="MS Mincho"/>
              </a:rPr>
              <a:t>N</a:t>
            </a:r>
            <a:r>
              <a:rPr lang="en-US" i="1" baseline="-25000" dirty="0" err="1" smtClean="0">
                <a:solidFill>
                  <a:srgbClr val="000000"/>
                </a:solidFill>
                <a:latin typeface="Times New Roman"/>
                <a:ea typeface="MS Mincho"/>
              </a:rPr>
              <a:t>l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ea typeface="MS Mincho"/>
              </a:rPr>
              <a:t> beam (s)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3">
              <a:lnSpc>
                <a:spcPct val="120000"/>
              </a:lnSpc>
              <a:spcBef>
                <a:spcPts val="300"/>
              </a:spcBef>
              <a:buFont typeface="Times New Roman"/>
              <a:buChar char="−"/>
              <a:tabLst>
                <a:tab pos="1828800" algn="l"/>
              </a:tabLst>
            </a:pPr>
            <a:r>
              <a:rPr lang="en-US" i="1" dirty="0" smtClean="0">
                <a:solidFill>
                  <a:srgbClr val="000000"/>
                </a:solidFill>
                <a:latin typeface="Times New Roman"/>
                <a:ea typeface="MS Mincho"/>
              </a:rPr>
              <a:t>Support L1 RSRP and CSI report (when CSI-RS is for CSI acquisition)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4">
              <a:lnSpc>
                <a:spcPct val="120000"/>
              </a:lnSpc>
              <a:spcBef>
                <a:spcPts val="300"/>
              </a:spcBef>
              <a:buFont typeface="Times New Roman"/>
              <a:buChar char="−"/>
              <a:tabLst>
                <a:tab pos="22860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FFS: the details of RSRP/CSI derivation and content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4">
              <a:lnSpc>
                <a:spcPct val="120000"/>
              </a:lnSpc>
              <a:spcBef>
                <a:spcPts val="300"/>
              </a:spcBef>
              <a:buFont typeface="Times New Roman"/>
              <a:buChar char="−"/>
              <a:tabLst>
                <a:tab pos="22860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FFS: Other reporting contents, e.g., RSRQ  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4">
              <a:lnSpc>
                <a:spcPct val="120000"/>
              </a:lnSpc>
              <a:spcBef>
                <a:spcPts val="300"/>
              </a:spcBef>
              <a:buFont typeface="Times New Roman"/>
              <a:buChar char="−"/>
              <a:tabLst>
                <a:tab pos="22860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FFS: Configurability between L1 RSRP and CSI report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4">
              <a:lnSpc>
                <a:spcPct val="120000"/>
              </a:lnSpc>
              <a:spcBef>
                <a:spcPts val="300"/>
              </a:spcBef>
              <a:buFont typeface="Times New Roman"/>
              <a:buChar char="−"/>
              <a:tabLst>
                <a:tab pos="22860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FFS: whether or not to support differential L1 RSRP feedback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4">
              <a:lnSpc>
                <a:spcPct val="120000"/>
              </a:lnSpc>
              <a:spcBef>
                <a:spcPts val="300"/>
              </a:spcBef>
              <a:buFont typeface="Times New Roman"/>
              <a:buChar char="−"/>
              <a:tabLst>
                <a:tab pos="22860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FFS: How to select </a:t>
            </a:r>
            <a:r>
              <a:rPr lang="en-US" i="1" dirty="0" err="1" smtClean="0">
                <a:latin typeface="Times New Roman"/>
                <a:ea typeface="MS Mincho"/>
              </a:rPr>
              <a:t>N</a:t>
            </a:r>
            <a:r>
              <a:rPr lang="en-US" i="1" baseline="-25000" dirty="0" err="1" smtClean="0">
                <a:latin typeface="Times New Roman"/>
                <a:ea typeface="MS Mincho"/>
              </a:rPr>
              <a:t>l</a:t>
            </a:r>
            <a:r>
              <a:rPr lang="en-US" i="1" dirty="0" smtClean="0">
                <a:latin typeface="Times New Roman"/>
                <a:ea typeface="MS Mincho"/>
              </a:rPr>
              <a:t> beam(s)</a:t>
            </a:r>
            <a:r>
              <a:rPr lang="en-US" b="1" i="1" dirty="0" smtClean="0">
                <a:latin typeface="Times New Roman"/>
                <a:ea typeface="MS Mincho"/>
              </a:rPr>
              <a:t> </a:t>
            </a:r>
            <a:r>
              <a:rPr lang="en-US" i="1" dirty="0" err="1" smtClean="0">
                <a:latin typeface="Times New Roman"/>
                <a:ea typeface="MS Mincho"/>
              </a:rPr>
              <a:t>e.g</a:t>
            </a:r>
            <a:r>
              <a:rPr lang="en-US" i="1" dirty="0" smtClean="0">
                <a:latin typeface="Times New Roman"/>
                <a:ea typeface="MS Mincho"/>
              </a:rPr>
              <a:t> max </a:t>
            </a:r>
            <a:r>
              <a:rPr lang="en-US" i="1" dirty="0" err="1" smtClean="0">
                <a:latin typeface="Times New Roman"/>
                <a:ea typeface="MS Mincho"/>
              </a:rPr>
              <a:t>N</a:t>
            </a:r>
            <a:r>
              <a:rPr lang="en-US" i="1" baseline="-25000" dirty="0" err="1" smtClean="0">
                <a:latin typeface="Times New Roman"/>
                <a:ea typeface="MS Mincho"/>
              </a:rPr>
              <a:t>l</a:t>
            </a:r>
            <a:r>
              <a:rPr lang="en-US" i="1" dirty="0" smtClean="0">
                <a:latin typeface="Times New Roman"/>
                <a:ea typeface="MS Mincho"/>
              </a:rPr>
              <a:t> beams in terms of received power being above a certain threshold or in terms of correlation less than a certain threshold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2">
              <a:lnSpc>
                <a:spcPct val="120000"/>
              </a:lnSpc>
              <a:spcBef>
                <a:spcPts val="300"/>
              </a:spcBef>
              <a:buFont typeface="Wingdings"/>
              <a:buChar char=""/>
              <a:tabLst>
                <a:tab pos="13716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Information indicating </a:t>
            </a:r>
            <a:r>
              <a:rPr lang="en-US" i="1" dirty="0" err="1" smtClean="0">
                <a:latin typeface="Times New Roman"/>
                <a:ea typeface="MS Mincho"/>
              </a:rPr>
              <a:t>N</a:t>
            </a:r>
            <a:r>
              <a:rPr lang="en-US" i="1" baseline="-25000" dirty="0" err="1" smtClean="0">
                <a:latin typeface="Times New Roman"/>
                <a:ea typeface="MS Mincho"/>
              </a:rPr>
              <a:t>l</a:t>
            </a:r>
            <a:r>
              <a:rPr lang="en-US" i="1" dirty="0" smtClean="0">
                <a:latin typeface="Times New Roman"/>
                <a:ea typeface="MS Mincho"/>
              </a:rPr>
              <a:t> DL </a:t>
            </a:r>
            <a:r>
              <a:rPr lang="en-US" i="1" dirty="0" err="1" smtClean="0">
                <a:latin typeface="Times New Roman"/>
                <a:ea typeface="MS Mincho"/>
              </a:rPr>
              <a:t>Tx</a:t>
            </a:r>
            <a:r>
              <a:rPr lang="en-US" i="1" dirty="0" smtClean="0">
                <a:latin typeface="Times New Roman"/>
                <a:ea typeface="MS Mincho"/>
              </a:rPr>
              <a:t> beam(s) when applicable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3">
              <a:lnSpc>
                <a:spcPct val="120000"/>
              </a:lnSpc>
              <a:spcBef>
                <a:spcPts val="300"/>
              </a:spcBef>
              <a:buFont typeface="Times New Roman"/>
              <a:buChar char="−"/>
              <a:tabLst>
                <a:tab pos="18288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FFS: the details on this information, e.g., CSI-RS resource IDs, antenna port index, a combination of antenna port index and a time index, sequence index, beam selection rules for assisting rank selection for MIMO </a:t>
            </a:r>
            <a:r>
              <a:rPr lang="en-US" i="1" dirty="0" err="1" smtClean="0">
                <a:latin typeface="Times New Roman"/>
                <a:ea typeface="MS Mincho"/>
              </a:rPr>
              <a:t>tx</a:t>
            </a:r>
            <a:r>
              <a:rPr lang="en-US" i="1" dirty="0" smtClean="0">
                <a:latin typeface="Times New Roman"/>
                <a:ea typeface="MS Mincho"/>
              </a:rPr>
              <a:t>, etc.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1">
              <a:lnSpc>
                <a:spcPct val="120000"/>
              </a:lnSpc>
              <a:spcBef>
                <a:spcPts val="300"/>
              </a:spcBef>
              <a:buFont typeface="Arial"/>
              <a:buChar char="•"/>
              <a:tabLst>
                <a:tab pos="914400" algn="l"/>
              </a:tabLst>
            </a:pPr>
            <a:r>
              <a:rPr lang="en-US" i="1" dirty="0" smtClean="0">
                <a:latin typeface="Times New Roman"/>
                <a:ea typeface="MS Mincho"/>
                <a:cs typeface="Times New Roman"/>
              </a:rPr>
              <a:t>This group based beam reporting is configurable per UE basis.</a:t>
            </a:r>
            <a:endParaRPr lang="zh-CN" altLang="en-US" dirty="0" smtClean="0">
              <a:latin typeface="Times New Roman"/>
              <a:ea typeface="Times New Roman"/>
              <a:cs typeface="Times New Roman"/>
            </a:endParaRPr>
          </a:p>
          <a:p>
            <a:pPr lvl="2">
              <a:lnSpc>
                <a:spcPct val="120000"/>
              </a:lnSpc>
              <a:spcBef>
                <a:spcPts val="300"/>
              </a:spcBef>
              <a:buFont typeface="Wingdings"/>
              <a:buChar char=""/>
              <a:tabLst>
                <a:tab pos="13716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This group based beam reporting can be turned off per UE basis e.g. when L=1 or </a:t>
            </a:r>
            <a:r>
              <a:rPr lang="en-US" i="1" dirty="0" err="1" smtClean="0">
                <a:latin typeface="Times New Roman"/>
                <a:ea typeface="MS Mincho"/>
              </a:rPr>
              <a:t>N</a:t>
            </a:r>
            <a:r>
              <a:rPr lang="en-US" i="1" baseline="-25000" dirty="0" err="1" smtClean="0">
                <a:latin typeface="Times New Roman"/>
                <a:ea typeface="MS Mincho"/>
              </a:rPr>
              <a:t>l</a:t>
            </a:r>
            <a:r>
              <a:rPr lang="en-US" i="1" dirty="0" smtClean="0">
                <a:latin typeface="Times New Roman"/>
                <a:ea typeface="MS Mincho"/>
              </a:rPr>
              <a:t>=1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3">
              <a:lnSpc>
                <a:spcPct val="120000"/>
              </a:lnSpc>
              <a:spcBef>
                <a:spcPts val="300"/>
              </a:spcBef>
              <a:buFont typeface="Times New Roman"/>
              <a:buChar char="−"/>
              <a:tabLst>
                <a:tab pos="18288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NOTE: No group identifier is reported when it is turned off 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2">
              <a:lnSpc>
                <a:spcPct val="120000"/>
              </a:lnSpc>
              <a:spcBef>
                <a:spcPts val="300"/>
              </a:spcBef>
              <a:buFont typeface="Wingdings"/>
              <a:buChar char=""/>
              <a:tabLst>
                <a:tab pos="13716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FFS: how L is determined. e.g. by network configuration or UE selection or UE capability e.g. how many beams can be received simultaneously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pPr lvl="2">
              <a:lnSpc>
                <a:spcPct val="120000"/>
              </a:lnSpc>
              <a:spcBef>
                <a:spcPts val="300"/>
              </a:spcBef>
              <a:buFont typeface="Wingdings"/>
              <a:buChar char=""/>
              <a:tabLst>
                <a:tab pos="1371600" algn="l"/>
              </a:tabLst>
            </a:pPr>
            <a:r>
              <a:rPr lang="en-US" i="1" dirty="0" smtClean="0">
                <a:latin typeface="Times New Roman"/>
                <a:ea typeface="MS Mincho"/>
              </a:rPr>
              <a:t>FFS: how is configured using the CSI framework to support multi-panel or multi-TRP transmission</a:t>
            </a:r>
            <a:endParaRPr lang="zh-CN" altLang="en-US" dirty="0" smtClean="0">
              <a:latin typeface="Times New Roman"/>
              <a:ea typeface="Times New Roman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600" dirty="0" smtClean="0"/>
              <a:t>Adopt at least Alt-2, i.e., UE reports information about TRP </a:t>
            </a:r>
            <a:r>
              <a:rPr lang="en-US" sz="2600" dirty="0" err="1" smtClean="0"/>
              <a:t>Tx</a:t>
            </a:r>
            <a:r>
              <a:rPr lang="en-US" sz="2600" dirty="0" smtClean="0"/>
              <a:t> Beam(s) per UE antenna group basis where UE antenna group refers to receive UE antenna panel or </a:t>
            </a:r>
            <a:r>
              <a:rPr lang="en-US" sz="2600" dirty="0" err="1" smtClean="0"/>
              <a:t>subarray</a:t>
            </a:r>
            <a:r>
              <a:rPr lang="en-US" sz="2600" dirty="0" smtClean="0"/>
              <a:t>. </a:t>
            </a:r>
            <a:endParaRPr lang="zh-CN" altLang="en-US" sz="2200" dirty="0" smtClean="0"/>
          </a:p>
          <a:p>
            <a:pPr lvl="1"/>
            <a:r>
              <a:rPr lang="en-US" sz="2600" dirty="0" smtClean="0"/>
              <a:t>Consider the possibility of merging Alt-1 into Alt-2 if the benefit of Alt-1 can be observed</a:t>
            </a:r>
          </a:p>
          <a:p>
            <a:pPr lvl="2"/>
            <a:r>
              <a:rPr lang="en-US" altLang="zh-CN" sz="1800" dirty="0" smtClean="0"/>
              <a:t>System Level simulation is encouraged to identify whether any performance gain can be observed from Alt-1</a:t>
            </a:r>
            <a:endParaRPr lang="zh-CN" altLang="en-US" sz="1800" dirty="0" smtClean="0"/>
          </a:p>
          <a:p>
            <a:pPr lvl="1"/>
            <a:r>
              <a:rPr lang="en-US" sz="2600" dirty="0" smtClean="0"/>
              <a:t>Identify scenarios where different </a:t>
            </a:r>
            <a:r>
              <a:rPr lang="en-US" sz="2600" dirty="0" err="1" smtClean="0"/>
              <a:t>Tx</a:t>
            </a:r>
            <a:r>
              <a:rPr lang="en-US" sz="2600" dirty="0" smtClean="0"/>
              <a:t> beams reported for different antenna groups can or cannot be received simultaneously at UE, and if needed any signaling support</a:t>
            </a:r>
            <a:endParaRPr lang="zh-CN" altLang="en-US" sz="2200" dirty="0" smtClean="0"/>
          </a:p>
          <a:p>
            <a:pPr lvl="1"/>
            <a:r>
              <a:rPr lang="en-US" sz="2600" dirty="0" smtClean="0"/>
              <a:t>FFS how UE antenna group is captured in the specification </a:t>
            </a:r>
            <a:endParaRPr lang="zh-CN" altLang="en-US" sz="2200" dirty="0" smtClean="0"/>
          </a:p>
          <a:p>
            <a:pPr lvl="2"/>
            <a:r>
              <a:rPr lang="en-US" sz="2200" dirty="0" smtClean="0"/>
              <a:t>E.g. group size, group reporting format</a:t>
            </a:r>
            <a:endParaRPr lang="zh-CN" altLang="en-US" sz="2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773</Words>
  <PresentationFormat>全屏显示(4:3)</PresentationFormat>
  <Paragraphs>54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beam reporting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Gao Qiubin</dc:creator>
  <cp:lastModifiedBy>CATT</cp:lastModifiedBy>
  <cp:revision>35</cp:revision>
  <dcterms:created xsi:type="dcterms:W3CDTF">2017-04-03T16:12:57Z</dcterms:created>
  <dcterms:modified xsi:type="dcterms:W3CDTF">2017-04-06T02:25:50Z</dcterms:modified>
</cp:coreProperties>
</file>