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0" d="100"/>
          <a:sy n="70" d="100"/>
        </p:scale>
        <p:origin x="-1038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14818" y="1095067"/>
            <a:ext cx="9667164" cy="2387600"/>
          </a:xfrm>
        </p:spPr>
        <p:txBody>
          <a:bodyPr>
            <a:normAutofit/>
          </a:bodyPr>
          <a:lstStyle/>
          <a:p>
            <a:r>
              <a:rPr lang="en-US" sz="4800" dirty="0"/>
              <a:t>Way forward on simulation </a:t>
            </a:r>
            <a:r>
              <a:rPr lang="en-US" sz="4800" dirty="0" smtClean="0"/>
              <a:t>assumption </a:t>
            </a:r>
            <a:r>
              <a:rPr lang="en-US" sz="4800" dirty="0"/>
              <a:t>for reduced system acquisition time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200" dirty="0" err="1" smtClean="0"/>
              <a:t>Huawei</a:t>
            </a:r>
            <a:r>
              <a:rPr lang="en-US" sz="3200" dirty="0" smtClean="0"/>
              <a:t>, </a:t>
            </a:r>
            <a:r>
              <a:rPr lang="en-US" sz="3200" dirty="0" err="1" smtClean="0"/>
              <a:t>HiSilicon</a:t>
            </a:r>
            <a:r>
              <a:rPr lang="en-US" sz="3200" dirty="0" smtClean="0"/>
              <a:t>, …</a:t>
            </a:r>
            <a:endParaRPr lang="en-US" sz="32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dirty="0" smtClean="0"/>
              <a:t>R1-1706611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#88bis</a:t>
            </a:r>
          </a:p>
          <a:p>
            <a:pPr>
              <a:spcBef>
                <a:spcPct val="0"/>
              </a:spcBef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USA, April 3 - 7, 2017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7.2.7.5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1737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>
                <a:latin typeface="+mn-lt"/>
                <a:cs typeface="Arial" pitchFamily="34" charset="0"/>
              </a:rPr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5514" y="933529"/>
            <a:ext cx="10515600" cy="5869879"/>
          </a:xfrm>
        </p:spPr>
        <p:txBody>
          <a:bodyPr>
            <a:noAutofit/>
          </a:bodyPr>
          <a:lstStyle/>
          <a:p>
            <a:pPr lvl="1"/>
            <a:r>
              <a:rPr lang="en-US" altLang="zh-CN" sz="1800" dirty="0"/>
              <a:t>To evaluate the </a:t>
            </a:r>
            <a:r>
              <a:rPr lang="en-GB" altLang="zh-CN" sz="1800" dirty="0"/>
              <a:t>t</a:t>
            </a:r>
            <a:r>
              <a:rPr lang="en-GB" sz="1800" dirty="0"/>
              <a:t>echniques for system acquisition time reduction the following assumptions are proposed:</a:t>
            </a:r>
          </a:p>
          <a:p>
            <a:pPr lvl="2"/>
            <a:r>
              <a:rPr lang="en-GB" altLang="zh-CN" sz="1400" dirty="0"/>
              <a:t>Metrics for evaluating performance of acquisition of </a:t>
            </a:r>
            <a:r>
              <a:rPr lang="en-GB" altLang="zh-CN" sz="1400" dirty="0" smtClean="0"/>
              <a:t>NPSS</a:t>
            </a:r>
            <a:r>
              <a:rPr lang="en-GB" altLang="zh-CN" sz="1400" dirty="0" smtClean="0"/>
              <a:t>, NSSS, NPBCH, SIB1-NB </a:t>
            </a:r>
            <a:r>
              <a:rPr lang="en-GB" altLang="zh-CN" sz="1400" dirty="0"/>
              <a:t>and </a:t>
            </a:r>
            <a:r>
              <a:rPr lang="en-GB" altLang="zh-CN" sz="1400" dirty="0" smtClean="0"/>
              <a:t>SI </a:t>
            </a:r>
            <a:r>
              <a:rPr lang="en-GB" altLang="zh-CN" sz="1400" dirty="0"/>
              <a:t>messages: </a:t>
            </a:r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3"/>
            <a:r>
              <a:rPr lang="en-GB" altLang="zh-CN" sz="1200" dirty="0"/>
              <a:t>The acquisition time of the studied signal/channel may either consider:</a:t>
            </a:r>
          </a:p>
          <a:p>
            <a:pPr lvl="4"/>
            <a:r>
              <a:rPr lang="en-GB" altLang="zh-CN" sz="1200" dirty="0"/>
              <a:t>Only the studied signal/channel (e.g. the </a:t>
            </a:r>
            <a:r>
              <a:rPr lang="en-GB" altLang="zh-CN" sz="1200" dirty="0" smtClean="0"/>
              <a:t>NPBCH </a:t>
            </a:r>
            <a:r>
              <a:rPr lang="en-GB" altLang="zh-CN" sz="1200" dirty="0"/>
              <a:t>acquisition time not counting the </a:t>
            </a:r>
            <a:r>
              <a:rPr lang="en-GB" altLang="zh-CN" sz="1200" dirty="0" smtClean="0"/>
              <a:t>NPSS/NSSS </a:t>
            </a:r>
            <a:r>
              <a:rPr lang="en-GB" altLang="zh-CN" sz="1200" dirty="0"/>
              <a:t>acquisition time )</a:t>
            </a:r>
          </a:p>
          <a:p>
            <a:pPr lvl="4"/>
            <a:r>
              <a:rPr lang="en-GB" altLang="zh-CN" sz="1200" dirty="0"/>
              <a:t>The time from higher layers triggers a MO event to the acquisition of the studied signal/channel (e.g. the </a:t>
            </a:r>
            <a:r>
              <a:rPr lang="en-GB" altLang="zh-CN" sz="1200" dirty="0" smtClean="0"/>
              <a:t>NPSS</a:t>
            </a:r>
            <a:r>
              <a:rPr lang="en-GB" altLang="zh-CN" sz="1200" dirty="0"/>
              <a:t>, </a:t>
            </a:r>
            <a:r>
              <a:rPr lang="en-GB" altLang="zh-CN" sz="1200" dirty="0" smtClean="0"/>
              <a:t>NSSS </a:t>
            </a:r>
            <a:r>
              <a:rPr lang="en-GB" altLang="zh-CN" sz="1200" dirty="0"/>
              <a:t>and </a:t>
            </a:r>
            <a:r>
              <a:rPr lang="en-GB" altLang="zh-CN" sz="1200" dirty="0" smtClean="0"/>
              <a:t>NPBCH </a:t>
            </a:r>
            <a:r>
              <a:rPr lang="en-GB" altLang="zh-CN" sz="1200" dirty="0"/>
              <a:t>acquisition time)</a:t>
            </a:r>
          </a:p>
          <a:p>
            <a:pPr lvl="2"/>
            <a:r>
              <a:rPr lang="en-GB" altLang="zh-CN" sz="1400" dirty="0"/>
              <a:t>Assumptions for evaluating performance of acquisition of </a:t>
            </a:r>
            <a:r>
              <a:rPr lang="en-GB" altLang="zh-CN" sz="1400" dirty="0" smtClean="0"/>
              <a:t>NPSS</a:t>
            </a:r>
            <a:r>
              <a:rPr lang="en-GB" altLang="zh-CN" sz="1400" dirty="0" smtClean="0"/>
              <a:t>, NSSS, NPBCH, SIB1-NB </a:t>
            </a:r>
            <a:r>
              <a:rPr lang="en-GB" altLang="zh-CN" sz="1400" dirty="0"/>
              <a:t>and SI messages: </a:t>
            </a:r>
          </a:p>
          <a:p>
            <a:pPr lvl="2"/>
            <a:endParaRPr lang="en-GB" altLang="zh-CN" sz="1400" dirty="0"/>
          </a:p>
          <a:p>
            <a:pPr lvl="2"/>
            <a:endParaRPr lang="en-GB" altLang="zh-CN" sz="1400" dirty="0"/>
          </a:p>
          <a:p>
            <a:pPr lvl="2"/>
            <a:endParaRPr lang="en-GB" altLang="zh-CN" sz="1400" dirty="0"/>
          </a:p>
          <a:p>
            <a:pPr lvl="2"/>
            <a:endParaRPr lang="en-GB" altLang="zh-CN" sz="1400" dirty="0"/>
          </a:p>
          <a:p>
            <a:pPr lvl="2"/>
            <a:endParaRPr lang="en-GB" altLang="zh-CN" sz="1400" dirty="0"/>
          </a:p>
          <a:p>
            <a:pPr lvl="2"/>
            <a:endParaRPr lang="en-GB" altLang="zh-CN" sz="1400" dirty="0"/>
          </a:p>
          <a:p>
            <a:pPr lvl="2"/>
            <a:endParaRPr lang="en-GB" altLang="zh-CN" sz="1400" dirty="0"/>
          </a:p>
          <a:p>
            <a:pPr lvl="2"/>
            <a:endParaRPr lang="en-GB" altLang="zh-CN" sz="1400" dirty="0"/>
          </a:p>
          <a:p>
            <a:pPr lvl="2"/>
            <a:endParaRPr lang="en-GB" altLang="zh-CN" sz="1400" dirty="0"/>
          </a:p>
          <a:p>
            <a:pPr lvl="2"/>
            <a:endParaRPr lang="en-GB" altLang="zh-CN" sz="1400" dirty="0"/>
          </a:p>
          <a:p>
            <a:pPr lvl="3"/>
            <a:endParaRPr lang="en-US" altLang="zh-CN" sz="1200" dirty="0" smtClean="0"/>
          </a:p>
          <a:p>
            <a:pPr lvl="3"/>
            <a:r>
              <a:rPr lang="en-US" altLang="zh-CN" sz="1200" dirty="0" smtClean="0"/>
              <a:t>Other </a:t>
            </a:r>
            <a:r>
              <a:rPr lang="en-US" altLang="zh-CN" sz="1200" dirty="0"/>
              <a:t>assumptions important for achieved performance such as use of </a:t>
            </a:r>
            <a:r>
              <a:rPr lang="en-US" sz="1200" dirty="0"/>
              <a:t>cross-</a:t>
            </a:r>
            <a:r>
              <a:rPr lang="en-US" sz="1200" dirty="0" err="1"/>
              <a:t>subframe</a:t>
            </a:r>
            <a:r>
              <a:rPr lang="en-US" sz="1200" dirty="0"/>
              <a:t> channel estimation should be declared.</a:t>
            </a:r>
            <a:endParaRPr lang="en-US" altLang="zh-CN" sz="1200" dirty="0"/>
          </a:p>
          <a:p>
            <a:pPr lvl="3">
              <a:buNone/>
            </a:pPr>
            <a:r>
              <a:rPr lang="en-US" altLang="zh-CN" sz="1200" dirty="0" smtClean="0"/>
              <a:t>*    The noise figure difference compared to rel-13 does not affect the 164 dB MCL of NB-</a:t>
            </a:r>
            <a:r>
              <a:rPr lang="en-US" altLang="zh-CN" sz="1200" dirty="0" err="1" smtClean="0"/>
              <a:t>IoT</a:t>
            </a:r>
            <a:r>
              <a:rPr lang="en-US" altLang="zh-CN" sz="1200" dirty="0" smtClean="0"/>
              <a:t> in Rel-13</a:t>
            </a:r>
          </a:p>
          <a:p>
            <a:pPr lvl="2">
              <a:buNone/>
            </a:pPr>
            <a:endParaRPr lang="en-US" altLang="zh-CN" sz="1400" dirty="0"/>
          </a:p>
          <a:p>
            <a:pPr lvl="2">
              <a:buNone/>
            </a:pPr>
            <a:endParaRPr lang="en-US" altLang="zh-CN" sz="16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56052248"/>
              </p:ext>
            </p:extLst>
          </p:nvPr>
        </p:nvGraphicFramePr>
        <p:xfrm>
          <a:off x="2116162" y="1815774"/>
          <a:ext cx="7999103" cy="670560"/>
        </p:xfrm>
        <a:graphic>
          <a:graphicData uri="http://schemas.openxmlformats.org/drawingml/2006/table">
            <a:tbl>
              <a:tblPr/>
              <a:tblGrid>
                <a:gridCol w="347258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5265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Performance Metric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Unit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7439038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Acquisition time @ 50</a:t>
                      </a:r>
                      <a:r>
                        <a:rPr lang="en-US" sz="1100" kern="1200" baseline="30000" noProof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th</a:t>
                      </a:r>
                      <a:r>
                        <a:rPr lang="en-US" sz="1100" kern="1200" noProof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, 90</a:t>
                      </a:r>
                      <a:r>
                        <a:rPr lang="en-US" sz="1100" kern="1200" baseline="30000" noProof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th</a:t>
                      </a:r>
                      <a:r>
                        <a:rPr lang="en-US" sz="1100" kern="1200" noProof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percentile</a:t>
                      </a:r>
                      <a:endParaRPr lang="en-US" altLang="zh-CN" sz="1100" kern="1200" noProof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ms</a:t>
                      </a:r>
                      <a:endParaRPr lang="en-US" altLang="zh-CN" sz="1100" kern="1200" noProof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False detection rate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%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(expressed as percentage of false detection events)</a:t>
                      </a:r>
                      <a:endParaRPr lang="en-US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64398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System overhead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% (expressed as used percentage of all REs per radio frame)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980682919"/>
                  </a:ext>
                </a:extLst>
              </a:tr>
            </a:tbl>
          </a:graphicData>
        </a:graphic>
      </p:graphicFrame>
      <p:graphicFrame>
        <p:nvGraphicFramePr>
          <p:cNvPr id="5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63764869"/>
              </p:ext>
            </p:extLst>
          </p:nvPr>
        </p:nvGraphicFramePr>
        <p:xfrm>
          <a:off x="2102512" y="3679790"/>
          <a:ext cx="7999103" cy="2682240"/>
        </p:xfrm>
        <a:graphic>
          <a:graphicData uri="http://schemas.openxmlformats.org/drawingml/2006/table">
            <a:tbl>
              <a:tblPr/>
              <a:tblGrid>
                <a:gridCol w="347258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5265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Parameter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Value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7439038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BS TX antenna configuration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1Tx for stand-alone</a:t>
                      </a:r>
                    </a:p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2Tx for in-band/guard band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89329164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BS power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43 </a:t>
                      </a:r>
                      <a:r>
                        <a:rPr lang="en-US" altLang="zh-CN" sz="1100" kern="1200" noProof="0" dirty="0" err="1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dBm</a:t>
                      </a:r>
                      <a:r>
                        <a:rPr lang="en-US" altLang="zh-CN" sz="1100" kern="1200" noProof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for stand-alone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35 </a:t>
                      </a:r>
                      <a:r>
                        <a:rPr lang="en-US" altLang="zh-CN" sz="1100" kern="1200" noProof="0" dirty="0" err="1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dBm</a:t>
                      </a:r>
                      <a:r>
                        <a:rPr lang="en-US" altLang="zh-CN" sz="1100" kern="1200" noProof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for in-band/guard-band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65211188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System BW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180kHz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23010908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Band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Band 8 (900 MHz)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946929578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Channel model 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TU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Doppler spread 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 Hz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Initial frequency error </a:t>
                      </a:r>
                    </a:p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@ acquisition of PSS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±[5] 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ppm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882351425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Frequency error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@ acquisition of SSS, PBCH, PDSCH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±50 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Hz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42177149"/>
                  </a:ext>
                </a:extLst>
              </a:tr>
              <a:tr h="115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UE RX antenna configuration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 Rx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30022666"/>
                  </a:ext>
                </a:extLst>
              </a:tr>
              <a:tr h="115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*UE 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NF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[5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, </a:t>
                      </a:r>
                      <a:r>
                        <a:rPr lang="en-US" altLang="zh-CN" sz="1100" kern="1200" noProof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9] 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dB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068139166"/>
                  </a:ext>
                </a:extLst>
              </a:tr>
              <a:tr h="115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Coupling loss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144, 154, 164 dB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89661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1140</TotalTime>
  <Words>307</Words>
  <Application>Microsoft Office PowerPoint</Application>
  <PresentationFormat>自定义</PresentationFormat>
  <Paragraphs>65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Way forward on simulation assumption for reduced system acquisition time</vt:lpstr>
      <vt:lpstr>Proposal</vt:lpstr>
    </vt:vector>
  </TitlesOfParts>
  <Company>Huawei Technologies Co., 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Olof Liberg</dc:creator>
  <cp:lastModifiedBy>j00136779</cp:lastModifiedBy>
  <cp:revision>138</cp:revision>
  <dcterms:created xsi:type="dcterms:W3CDTF">2016-03-23T22:01:47Z</dcterms:created>
  <dcterms:modified xsi:type="dcterms:W3CDTF">2017-04-05T23:43:56Z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(3)/PeQymbVuURIA1LrHQuubpqDU2SA0Kv0dHk8CiUvHFarWgxgiW2SQZHanTJanmiYc058tBH4
ldg9BlCL6BCNn79cFrRjSohDggC1m24OClPQlkfZFo1kHqh0KvLspCy9JDvMk70VdhblMe1m
SWmcd8AHJ7sTVBVP91GmRL7u/pRNJN2ix7Yp004KgQOE4QTGPLamg2VrO+uRR+XNuKAo999u
/PlkTOeuEqNtwKaF7k</vt:lpwstr>
  </property>
  <property fmtid="{D5CDD505-2E9C-101B-9397-08002B2CF9AE}" pid="3" name="_2015_ms_pID_7253431">
    <vt:lpwstr>lPkNyGcLCMB5Aop6qbVsm7krlZ4XvnqvOM57TDqi18OME4djg/4rnM
x9uneQ4YItFHcuzHum5TFfDKh+f4Y6UZAhJ9kze2YLIhZGdnX7LsYFVs5jAZNr0kdDyYgxYO
AfYTBrJjq9L8huDKpN7Zc1TpCavGs71xjh9pitUw5VAMsT9b+Ls014mcLooRCRGoy2WtDwlT
0JfiMsroPqvval1BWQn6tOCWuh7fZaYHlA3D</vt:lpwstr>
  </property>
  <property fmtid="{D5CDD505-2E9C-101B-9397-08002B2CF9AE}" pid="4" name="_2015_ms_pID_7253432">
    <vt:lpwstr>dvAoh+FkQ4NTtHWMs3marez5YG8DPCe36ZRi
j+Dnrlbm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1491411250</vt:lpwstr>
  </property>
</Properties>
</file>