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61" r:id="rId3"/>
    <p:sldId id="262" r:id="rId4"/>
    <p:sldId id="263" r:id="rId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7721" autoAdjust="0"/>
    <p:restoredTop sz="94660"/>
  </p:normalViewPr>
  <p:slideViewPr>
    <p:cSldViewPr snapToGrid="0">
      <p:cViewPr varScale="1">
        <p:scale>
          <a:sx n="54" d="100"/>
          <a:sy n="54" d="100"/>
        </p:scale>
        <p:origin x="642" y="96"/>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slide" Target="slides/slide4.xml"/><Relationship Id="rId4" Type="http://schemas.openxmlformats.org/officeDocument/2006/relationships/slide" Target="slides/slide3.xml"/><Relationship Id="rId9"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A5FA0EA2-EFA5-4DD1-8CA0-CC7640E454A9}" type="datetimeFigureOut">
              <a:rPr lang="en-US" smtClean="0"/>
              <a:pPr/>
              <a:t>4/6/2017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5843964-EEEF-431C-996C-F5FFCDCD8C58}" type="slidenum">
              <a:rPr lang="en-US" smtClean="0"/>
              <a:pPr/>
              <a:t>‹#›</a:t>
            </a:fld>
            <a:endParaRPr lang="en-US"/>
          </a:p>
        </p:txBody>
      </p:sp>
    </p:spTree>
    <p:extLst>
      <p:ext uri="{BB962C8B-B14F-4D97-AF65-F5344CB8AC3E}">
        <p14:creationId xmlns:p14="http://schemas.microsoft.com/office/powerpoint/2010/main" val="149590733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A5FA0EA2-EFA5-4DD1-8CA0-CC7640E454A9}" type="datetimeFigureOut">
              <a:rPr lang="en-US" smtClean="0"/>
              <a:pPr/>
              <a:t>4/6/2017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5843964-EEEF-431C-996C-F5FFCDCD8C58}" type="slidenum">
              <a:rPr lang="en-US" smtClean="0"/>
              <a:pPr/>
              <a:t>‹#›</a:t>
            </a:fld>
            <a:endParaRPr lang="en-US"/>
          </a:p>
        </p:txBody>
      </p:sp>
    </p:spTree>
    <p:extLst>
      <p:ext uri="{BB962C8B-B14F-4D97-AF65-F5344CB8AC3E}">
        <p14:creationId xmlns:p14="http://schemas.microsoft.com/office/powerpoint/2010/main" val="235281007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A5FA0EA2-EFA5-4DD1-8CA0-CC7640E454A9}" type="datetimeFigureOut">
              <a:rPr lang="en-US" smtClean="0"/>
              <a:pPr/>
              <a:t>4/6/2017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5843964-EEEF-431C-996C-F5FFCDCD8C58}" type="slidenum">
              <a:rPr lang="en-US" smtClean="0"/>
              <a:pPr/>
              <a:t>‹#›</a:t>
            </a:fld>
            <a:endParaRPr lang="en-US"/>
          </a:p>
        </p:txBody>
      </p:sp>
    </p:spTree>
    <p:extLst>
      <p:ext uri="{BB962C8B-B14F-4D97-AF65-F5344CB8AC3E}">
        <p14:creationId xmlns:p14="http://schemas.microsoft.com/office/powerpoint/2010/main" val="428060549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A5FA0EA2-EFA5-4DD1-8CA0-CC7640E454A9}" type="datetimeFigureOut">
              <a:rPr lang="en-US" smtClean="0"/>
              <a:pPr/>
              <a:t>4/6/2017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5843964-EEEF-431C-996C-F5FFCDCD8C58}" type="slidenum">
              <a:rPr lang="en-US" smtClean="0"/>
              <a:pPr/>
              <a:t>‹#›</a:t>
            </a:fld>
            <a:endParaRPr lang="en-US"/>
          </a:p>
        </p:txBody>
      </p:sp>
    </p:spTree>
    <p:extLst>
      <p:ext uri="{BB962C8B-B14F-4D97-AF65-F5344CB8AC3E}">
        <p14:creationId xmlns:p14="http://schemas.microsoft.com/office/powerpoint/2010/main" val="347364526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A5FA0EA2-EFA5-4DD1-8CA0-CC7640E454A9}" type="datetimeFigureOut">
              <a:rPr lang="en-US" smtClean="0"/>
              <a:pPr/>
              <a:t>4/6/2017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5843964-EEEF-431C-996C-F5FFCDCD8C58}" type="slidenum">
              <a:rPr lang="en-US" smtClean="0"/>
              <a:pPr/>
              <a:t>‹#›</a:t>
            </a:fld>
            <a:endParaRPr lang="en-US"/>
          </a:p>
        </p:txBody>
      </p:sp>
    </p:spTree>
    <p:extLst>
      <p:ext uri="{BB962C8B-B14F-4D97-AF65-F5344CB8AC3E}">
        <p14:creationId xmlns:p14="http://schemas.microsoft.com/office/powerpoint/2010/main" val="98212091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A5FA0EA2-EFA5-4DD1-8CA0-CC7640E454A9}" type="datetimeFigureOut">
              <a:rPr lang="en-US" smtClean="0"/>
              <a:pPr/>
              <a:t>4/6/2017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5843964-EEEF-431C-996C-F5FFCDCD8C58}" type="slidenum">
              <a:rPr lang="en-US" smtClean="0"/>
              <a:pPr/>
              <a:t>‹#›</a:t>
            </a:fld>
            <a:endParaRPr lang="en-US"/>
          </a:p>
        </p:txBody>
      </p:sp>
    </p:spTree>
    <p:extLst>
      <p:ext uri="{BB962C8B-B14F-4D97-AF65-F5344CB8AC3E}">
        <p14:creationId xmlns:p14="http://schemas.microsoft.com/office/powerpoint/2010/main" val="255806566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A5FA0EA2-EFA5-4DD1-8CA0-CC7640E454A9}" type="datetimeFigureOut">
              <a:rPr lang="en-US" smtClean="0"/>
              <a:pPr/>
              <a:t>4/6/2017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E5843964-EEEF-431C-996C-F5FFCDCD8C58}" type="slidenum">
              <a:rPr lang="en-US" smtClean="0"/>
              <a:pPr/>
              <a:t>‹#›</a:t>
            </a:fld>
            <a:endParaRPr lang="en-US"/>
          </a:p>
        </p:txBody>
      </p:sp>
    </p:spTree>
    <p:extLst>
      <p:ext uri="{BB962C8B-B14F-4D97-AF65-F5344CB8AC3E}">
        <p14:creationId xmlns:p14="http://schemas.microsoft.com/office/powerpoint/2010/main" val="87909010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A5FA0EA2-EFA5-4DD1-8CA0-CC7640E454A9}" type="datetimeFigureOut">
              <a:rPr lang="en-US" smtClean="0"/>
              <a:pPr/>
              <a:t>4/6/2017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E5843964-EEEF-431C-996C-F5FFCDCD8C58}" type="slidenum">
              <a:rPr lang="en-US" smtClean="0"/>
              <a:pPr/>
              <a:t>‹#›</a:t>
            </a:fld>
            <a:endParaRPr lang="en-US"/>
          </a:p>
        </p:txBody>
      </p:sp>
    </p:spTree>
    <p:extLst>
      <p:ext uri="{BB962C8B-B14F-4D97-AF65-F5344CB8AC3E}">
        <p14:creationId xmlns:p14="http://schemas.microsoft.com/office/powerpoint/2010/main" val="154564212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5FA0EA2-EFA5-4DD1-8CA0-CC7640E454A9}" type="datetimeFigureOut">
              <a:rPr lang="en-US" smtClean="0"/>
              <a:pPr/>
              <a:t>4/6/2017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E5843964-EEEF-431C-996C-F5FFCDCD8C58}" type="slidenum">
              <a:rPr lang="en-US" smtClean="0"/>
              <a:pPr/>
              <a:t>‹#›</a:t>
            </a:fld>
            <a:endParaRPr lang="en-US"/>
          </a:p>
        </p:txBody>
      </p:sp>
    </p:spTree>
    <p:extLst>
      <p:ext uri="{BB962C8B-B14F-4D97-AF65-F5344CB8AC3E}">
        <p14:creationId xmlns:p14="http://schemas.microsoft.com/office/powerpoint/2010/main" val="89854665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A5FA0EA2-EFA5-4DD1-8CA0-CC7640E454A9}" type="datetimeFigureOut">
              <a:rPr lang="en-US" smtClean="0"/>
              <a:pPr/>
              <a:t>4/6/2017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5843964-EEEF-431C-996C-F5FFCDCD8C58}" type="slidenum">
              <a:rPr lang="en-US" smtClean="0"/>
              <a:pPr/>
              <a:t>‹#›</a:t>
            </a:fld>
            <a:endParaRPr lang="en-US"/>
          </a:p>
        </p:txBody>
      </p:sp>
    </p:spTree>
    <p:extLst>
      <p:ext uri="{BB962C8B-B14F-4D97-AF65-F5344CB8AC3E}">
        <p14:creationId xmlns:p14="http://schemas.microsoft.com/office/powerpoint/2010/main" val="29717309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A5FA0EA2-EFA5-4DD1-8CA0-CC7640E454A9}" type="datetimeFigureOut">
              <a:rPr lang="en-US" smtClean="0"/>
              <a:pPr/>
              <a:t>4/6/2017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5843964-EEEF-431C-996C-F5FFCDCD8C58}" type="slidenum">
              <a:rPr lang="en-US" smtClean="0"/>
              <a:pPr/>
              <a:t>‹#›</a:t>
            </a:fld>
            <a:endParaRPr lang="en-US"/>
          </a:p>
        </p:txBody>
      </p:sp>
    </p:spTree>
    <p:extLst>
      <p:ext uri="{BB962C8B-B14F-4D97-AF65-F5344CB8AC3E}">
        <p14:creationId xmlns:p14="http://schemas.microsoft.com/office/powerpoint/2010/main" val="400253181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5FA0EA2-EFA5-4DD1-8CA0-CC7640E454A9}" type="datetimeFigureOut">
              <a:rPr lang="en-US" smtClean="0"/>
              <a:pPr/>
              <a:t>4/6/2017</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5843964-EEEF-431C-996C-F5FFCDCD8C58}" type="slidenum">
              <a:rPr lang="en-US" smtClean="0"/>
              <a:pPr/>
              <a:t>‹#›</a:t>
            </a:fld>
            <a:endParaRPr lang="en-US"/>
          </a:p>
        </p:txBody>
      </p:sp>
    </p:spTree>
    <p:extLst>
      <p:ext uri="{BB962C8B-B14F-4D97-AF65-F5344CB8AC3E}">
        <p14:creationId xmlns:p14="http://schemas.microsoft.com/office/powerpoint/2010/main" val="295848790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991673" y="1893193"/>
            <a:ext cx="10522039" cy="1616769"/>
          </a:xfrm>
        </p:spPr>
        <p:txBody>
          <a:bodyPr>
            <a:normAutofit fontScale="90000"/>
          </a:bodyPr>
          <a:lstStyle/>
          <a:p>
            <a:r>
              <a:rPr lang="en-US" dirty="0"/>
              <a:t>Way forward on design criteria of physical layer SR</a:t>
            </a:r>
          </a:p>
        </p:txBody>
      </p:sp>
      <p:sp>
        <p:nvSpPr>
          <p:cNvPr id="3" name="Subtitle 2"/>
          <p:cNvSpPr>
            <a:spLocks noGrp="1"/>
          </p:cNvSpPr>
          <p:nvPr>
            <p:ph type="subTitle" idx="1"/>
          </p:nvPr>
        </p:nvSpPr>
        <p:spPr/>
        <p:txBody>
          <a:bodyPr/>
          <a:lstStyle/>
          <a:p>
            <a:r>
              <a:rPr lang="en-US" dirty="0"/>
              <a:t>Huawei, HiSilicon, </a:t>
            </a:r>
            <a:r>
              <a:rPr lang="en-US" dirty="0" smtClean="0"/>
              <a:t>Ericsson, ……</a:t>
            </a:r>
            <a:endParaRPr lang="en-US" dirty="0"/>
          </a:p>
        </p:txBody>
      </p:sp>
      <p:sp>
        <p:nvSpPr>
          <p:cNvPr id="4" name="Rectangle 3"/>
          <p:cNvSpPr>
            <a:spLocks noChangeArrowheads="1"/>
          </p:cNvSpPr>
          <p:nvPr/>
        </p:nvSpPr>
        <p:spPr bwMode="auto">
          <a:xfrm>
            <a:off x="10278059" y="279120"/>
            <a:ext cx="163792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a:spcBef>
                <a:spcPct val="20000"/>
              </a:spcBef>
              <a:buFont typeface="Arial" charset="0"/>
              <a:buChar char="•"/>
              <a:defRPr sz="3200">
                <a:solidFill>
                  <a:schemeClr val="tx1"/>
                </a:solidFill>
                <a:latin typeface="Calibri" pitchFamily="34" charset="0"/>
              </a:defRPr>
            </a:lvl1pPr>
            <a:lvl2pPr marL="742950" indent="-285750">
              <a:spcBef>
                <a:spcPct val="20000"/>
              </a:spcBef>
              <a:buFont typeface="Arial" charset="0"/>
              <a:buChar char="–"/>
              <a:defRPr sz="2800">
                <a:solidFill>
                  <a:schemeClr val="tx1"/>
                </a:solidFill>
                <a:latin typeface="Calibri" pitchFamily="34" charset="0"/>
              </a:defRPr>
            </a:lvl2pPr>
            <a:lvl3pPr marL="1143000" indent="-228600">
              <a:spcBef>
                <a:spcPct val="20000"/>
              </a:spcBef>
              <a:buFont typeface="Arial" charset="0"/>
              <a:buChar char="•"/>
              <a:defRPr sz="2400">
                <a:solidFill>
                  <a:schemeClr val="tx1"/>
                </a:solidFill>
                <a:latin typeface="Calibri" pitchFamily="34" charset="0"/>
              </a:defRPr>
            </a:lvl3pPr>
            <a:lvl4pPr marL="1600200" indent="-228600">
              <a:spcBef>
                <a:spcPct val="20000"/>
              </a:spcBef>
              <a:buFont typeface="Arial" charset="0"/>
              <a:buChar char="–"/>
              <a:defRPr sz="2000">
                <a:solidFill>
                  <a:schemeClr val="tx1"/>
                </a:solidFill>
                <a:latin typeface="Calibri" pitchFamily="34" charset="0"/>
              </a:defRPr>
            </a:lvl4pPr>
            <a:lvl5pPr marL="2057400" indent="-22860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spcBef>
                <a:spcPct val="0"/>
              </a:spcBef>
              <a:buFontTx/>
              <a:buNone/>
            </a:pPr>
            <a:r>
              <a:rPr lang="en-US" sz="1800" dirty="0" smtClean="0"/>
              <a:t>R1-1706610</a:t>
            </a:r>
            <a:endParaRPr lang="en-US" altLang="en-US" sz="1800" b="1" dirty="0">
              <a:latin typeface="Arial" charset="0"/>
            </a:endParaRPr>
          </a:p>
        </p:txBody>
      </p:sp>
      <p:sp>
        <p:nvSpPr>
          <p:cNvPr id="5" name="TextBox 4"/>
          <p:cNvSpPr txBox="1">
            <a:spLocks noChangeArrowheads="1"/>
          </p:cNvSpPr>
          <p:nvPr/>
        </p:nvSpPr>
        <p:spPr bwMode="auto">
          <a:xfrm>
            <a:off x="152400" y="174536"/>
            <a:ext cx="5540062" cy="9787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charset="0"/>
              <a:buChar char="•"/>
              <a:defRPr sz="3200">
                <a:solidFill>
                  <a:schemeClr val="tx1"/>
                </a:solidFill>
                <a:latin typeface="Calibri" pitchFamily="34" charset="0"/>
              </a:defRPr>
            </a:lvl1pPr>
            <a:lvl2pPr marL="742950" indent="-285750">
              <a:spcBef>
                <a:spcPct val="20000"/>
              </a:spcBef>
              <a:buFont typeface="Arial" charset="0"/>
              <a:buChar char="–"/>
              <a:defRPr sz="2800">
                <a:solidFill>
                  <a:schemeClr val="tx1"/>
                </a:solidFill>
                <a:latin typeface="Calibri" pitchFamily="34" charset="0"/>
              </a:defRPr>
            </a:lvl2pPr>
            <a:lvl3pPr marL="1143000" indent="-228600">
              <a:spcBef>
                <a:spcPct val="20000"/>
              </a:spcBef>
              <a:buFont typeface="Arial" charset="0"/>
              <a:buChar char="•"/>
              <a:defRPr sz="2400">
                <a:solidFill>
                  <a:schemeClr val="tx1"/>
                </a:solidFill>
                <a:latin typeface="Calibri" pitchFamily="34" charset="0"/>
              </a:defRPr>
            </a:lvl3pPr>
            <a:lvl4pPr marL="1600200" indent="-228600">
              <a:spcBef>
                <a:spcPct val="20000"/>
              </a:spcBef>
              <a:buFont typeface="Arial" charset="0"/>
              <a:buChar char="–"/>
              <a:defRPr sz="2000">
                <a:solidFill>
                  <a:schemeClr val="tx1"/>
                </a:solidFill>
                <a:latin typeface="Calibri" pitchFamily="34" charset="0"/>
              </a:defRPr>
            </a:lvl4pPr>
            <a:lvl5pPr marL="2057400" indent="-22860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spcBef>
                <a:spcPct val="0"/>
              </a:spcBef>
              <a:buNone/>
            </a:pPr>
            <a:r>
              <a:rPr lang="en-US" altLang="ja-JP" sz="1800" dirty="0">
                <a:latin typeface="Arial Unicode MS" pitchFamily="50" charset="-127"/>
                <a:ea typeface="Arial Unicode MS" pitchFamily="50" charset="-127"/>
                <a:cs typeface="Arial Unicode MS" pitchFamily="50" charset="-127"/>
              </a:rPr>
              <a:t>3GPP TSG RAN WG1 </a:t>
            </a:r>
            <a:r>
              <a:rPr lang="en-US" altLang="zh-CN" sz="1800" dirty="0">
                <a:latin typeface="Arial Unicode MS" pitchFamily="50" charset="-127"/>
                <a:ea typeface="Arial Unicode MS" pitchFamily="50" charset="-127"/>
                <a:cs typeface="Arial Unicode MS" pitchFamily="50" charset="-127"/>
              </a:rPr>
              <a:t>Meeting #88bis</a:t>
            </a:r>
            <a:endParaRPr lang="en-US" altLang="ja-JP" sz="1800" dirty="0">
              <a:latin typeface="Arial Unicode MS" pitchFamily="50" charset="-127"/>
              <a:ea typeface="Arial Unicode MS" pitchFamily="50" charset="-127"/>
              <a:cs typeface="Arial Unicode MS" pitchFamily="50" charset="-127"/>
            </a:endParaRPr>
          </a:p>
          <a:p>
            <a:pPr>
              <a:buNone/>
            </a:pPr>
            <a:r>
              <a:rPr lang="en-US" sz="1800" dirty="0">
                <a:latin typeface="Arial Unicode MS" pitchFamily="50" charset="-127"/>
                <a:ea typeface="Arial Unicode MS" pitchFamily="50" charset="-127"/>
                <a:cs typeface="Arial Unicode MS" pitchFamily="50" charset="-127"/>
              </a:rPr>
              <a:t>Spokane, USA, April 3 - 7, 2017</a:t>
            </a:r>
          </a:p>
          <a:p>
            <a:pPr>
              <a:spcBef>
                <a:spcPct val="0"/>
              </a:spcBef>
              <a:buNone/>
            </a:pPr>
            <a:r>
              <a:rPr lang="en-US" altLang="ja-JP" sz="1800" dirty="0">
                <a:latin typeface="Arial Unicode MS" pitchFamily="50" charset="-127"/>
                <a:ea typeface="Arial Unicode MS" pitchFamily="50" charset="-127"/>
                <a:cs typeface="Arial Unicode MS" pitchFamily="50" charset="-127"/>
              </a:rPr>
              <a:t>Agenda item 7.2.7.1.2</a:t>
            </a:r>
            <a:endParaRPr lang="ja-JP" altLang="en-US" sz="1800" dirty="0">
              <a:latin typeface="Arial Unicode MS" pitchFamily="50" charset="-127"/>
              <a:ea typeface="Arial Unicode MS" pitchFamily="50" charset="-127"/>
              <a:cs typeface="Arial Unicode MS" pitchFamily="50" charset="-127"/>
            </a:endParaRPr>
          </a:p>
        </p:txBody>
      </p:sp>
    </p:spTree>
    <p:extLst>
      <p:ext uri="{BB962C8B-B14F-4D97-AF65-F5344CB8AC3E}">
        <p14:creationId xmlns:p14="http://schemas.microsoft.com/office/powerpoint/2010/main" val="224173765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0"/>
            <a:ext cx="10515600" cy="1325563"/>
          </a:xfrm>
        </p:spPr>
        <p:txBody>
          <a:bodyPr/>
          <a:lstStyle/>
          <a:p>
            <a:r>
              <a:rPr lang="en-US" dirty="0"/>
              <a:t>Background</a:t>
            </a:r>
          </a:p>
        </p:txBody>
      </p:sp>
      <p:sp>
        <p:nvSpPr>
          <p:cNvPr id="9" name="Rectangle 6"/>
          <p:cNvSpPr>
            <a:spLocks noGrp="1" noChangeArrowheads="1"/>
          </p:cNvSpPr>
          <p:nvPr>
            <p:ph idx="1"/>
          </p:nvPr>
        </p:nvSpPr>
        <p:spPr bwMode="auto">
          <a:xfrm>
            <a:off x="838200" y="1099604"/>
            <a:ext cx="9748234" cy="29931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eaLnBrk="0" fontAlgn="base" hangingPunct="0">
              <a:lnSpc>
                <a:spcPct val="100000"/>
              </a:lnSpc>
              <a:spcBef>
                <a:spcPct val="0"/>
              </a:spcBef>
              <a:spcAft>
                <a:spcPct val="0"/>
              </a:spcAft>
            </a:pPr>
            <a:r>
              <a:rPr kumimoji="0" lang="en-US" altLang="zh-CN" sz="3200" b="0" i="0" u="none" strike="noStrike" cap="none" normalizeH="0" baseline="0" dirty="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In RAN#75, it</a:t>
            </a:r>
            <a:r>
              <a:rPr kumimoji="0" lang="en-US" altLang="zh-CN" sz="3200" b="0" i="0" u="none" strike="noStrike" cap="none" normalizeH="0" dirty="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dirty="0">
                <a:latin typeface="Times New Roman" panose="02020603050405020304" pitchFamily="18" charset="0"/>
                <a:ea typeface="宋体" panose="02010600030101010101" pitchFamily="2" charset="-122"/>
                <a:cs typeface="Times New Roman" panose="02020603050405020304" pitchFamily="18" charset="0"/>
              </a:rPr>
              <a:t>was agreed that physical layer SR needs to be introduced in Rel-15 NB-</a:t>
            </a:r>
            <a:r>
              <a:rPr lang="en-US" altLang="zh-CN" sz="3200" dirty="0" err="1">
                <a:latin typeface="Times New Roman" panose="02020603050405020304" pitchFamily="18" charset="0"/>
                <a:ea typeface="宋体" panose="02010600030101010101" pitchFamily="2" charset="-122"/>
                <a:cs typeface="Times New Roman" panose="02020603050405020304" pitchFamily="18" charset="0"/>
              </a:rPr>
              <a:t>IoT</a:t>
            </a:r>
            <a:r>
              <a:rPr lang="en-US" sz="3600" dirty="0">
                <a:latin typeface="Times New Roman" panose="02020603050405020304" pitchFamily="18" charset="0"/>
                <a:cs typeface="Times New Roman" panose="02020603050405020304" pitchFamily="18" charset="0"/>
              </a:rPr>
              <a:t>:</a:t>
            </a:r>
            <a:endParaRPr kumimoji="0" lang="en-US" altLang="zh-CN" sz="32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endParaRPr>
          </a:p>
          <a:p>
            <a:pPr lvl="2"/>
            <a:r>
              <a:rPr lang="en-US" sz="3200" b="1" i="1" u="sng" dirty="0">
                <a:latin typeface="Times New Roman" panose="02020603050405020304" pitchFamily="18" charset="0"/>
                <a:cs typeface="Times New Roman" panose="02020603050405020304" pitchFamily="18" charset="0"/>
              </a:rPr>
              <a:t>Further latency and power consumption reduction</a:t>
            </a:r>
            <a:endParaRPr lang="en-US" sz="3200" dirty="0">
              <a:latin typeface="Times New Roman" panose="02020603050405020304" pitchFamily="18" charset="0"/>
              <a:cs typeface="Times New Roman" panose="02020603050405020304" pitchFamily="18" charset="0"/>
            </a:endParaRPr>
          </a:p>
          <a:p>
            <a:pPr lvl="3" fontAlgn="base" hangingPunct="0"/>
            <a:r>
              <a:rPr lang="en-US" sz="2800" i="1" dirty="0">
                <a:latin typeface="Times New Roman" panose="02020603050405020304" pitchFamily="18" charset="0"/>
                <a:cs typeface="Times New Roman" panose="02020603050405020304" pitchFamily="18" charset="0"/>
              </a:rPr>
              <a:t>Support for physical layer SR [RAN1, RAN2]</a:t>
            </a:r>
          </a:p>
          <a:p>
            <a:pPr lvl="3" fontAlgn="base" hangingPunct="0"/>
            <a:endParaRPr lang="en-US" sz="2800" i="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67773796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0"/>
            <a:ext cx="10515600" cy="1325563"/>
          </a:xfrm>
        </p:spPr>
        <p:txBody>
          <a:bodyPr/>
          <a:lstStyle/>
          <a:p>
            <a:r>
              <a:rPr lang="en-US" dirty="0"/>
              <a:t>Background</a:t>
            </a:r>
          </a:p>
        </p:txBody>
      </p:sp>
      <p:sp>
        <p:nvSpPr>
          <p:cNvPr id="9" name="Rectangle 6"/>
          <p:cNvSpPr>
            <a:spLocks noGrp="1" noChangeArrowheads="1"/>
          </p:cNvSpPr>
          <p:nvPr>
            <p:ph idx="1"/>
          </p:nvPr>
        </p:nvSpPr>
        <p:spPr bwMode="auto">
          <a:xfrm>
            <a:off x="838200" y="987041"/>
            <a:ext cx="9748234" cy="52788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eaLnBrk="0" fontAlgn="base" hangingPunct="0">
              <a:lnSpc>
                <a:spcPct val="100000"/>
              </a:lnSpc>
              <a:spcBef>
                <a:spcPct val="0"/>
              </a:spcBef>
              <a:spcAft>
                <a:spcPct val="0"/>
              </a:spcAft>
            </a:pPr>
            <a:r>
              <a:rPr lang="en-US" dirty="0">
                <a:latin typeface="Times New Roman" panose="02020603050405020304" pitchFamily="18" charset="0"/>
                <a:cs typeface="Times New Roman" panose="02020603050405020304" pitchFamily="18" charset="0"/>
              </a:rPr>
              <a:t>It was agreed in Tuesday morning session that:</a:t>
            </a:r>
          </a:p>
          <a:p>
            <a:pPr marL="0" indent="0">
              <a:spcAft>
                <a:spcPts val="0"/>
              </a:spcAft>
              <a:buNone/>
            </a:pPr>
            <a:r>
              <a:rPr lang="en-GB" sz="2000" dirty="0">
                <a:highlight>
                  <a:srgbClr val="00FF00"/>
                </a:highlight>
                <a:latin typeface="Times" panose="02020603050405020304" pitchFamily="18" charset="0"/>
                <a:ea typeface="MS Mincho" panose="02020609040205080304" pitchFamily="49" charset="-128"/>
                <a:cs typeface="Times New Roman" panose="02020603050405020304" pitchFamily="18" charset="0"/>
              </a:rPr>
              <a:t>Agreements</a:t>
            </a:r>
            <a:r>
              <a:rPr lang="en-GB" sz="2000" dirty="0">
                <a:latin typeface="Times" panose="02020603050405020304" pitchFamily="18" charset="0"/>
                <a:ea typeface="MS Mincho" panose="02020609040205080304" pitchFamily="49" charset="-128"/>
                <a:cs typeface="Times New Roman" panose="02020603050405020304" pitchFamily="18" charset="0"/>
              </a:rPr>
              <a:t>:</a:t>
            </a:r>
            <a:endParaRPr lang="en-US" sz="2000" dirty="0">
              <a:latin typeface="Times" panose="02020603050405020304" pitchFamily="18" charset="0"/>
              <a:ea typeface="Batang" panose="02030600000101010101" pitchFamily="18" charset="-127"/>
              <a:cs typeface="Times New Roman" panose="02020603050405020304" pitchFamily="18" charset="0"/>
            </a:endParaRPr>
          </a:p>
          <a:p>
            <a:pPr marL="800100" lvl="1" indent="-342900">
              <a:tabLst>
                <a:tab pos="457200" algn="l"/>
              </a:tabLst>
            </a:pPr>
            <a:r>
              <a:rPr lang="en-US" sz="1600" dirty="0">
                <a:latin typeface="Times" panose="02020603050405020304" pitchFamily="18" charset="0"/>
                <a:ea typeface="MS Mincho" panose="02020609040205080304" pitchFamily="49" charset="-128"/>
                <a:cs typeface="Times New Roman" panose="02020603050405020304" pitchFamily="18" charset="0"/>
              </a:rPr>
              <a:t>SR should only be used when an NB-</a:t>
            </a:r>
            <a:r>
              <a:rPr lang="en-US" sz="1600" dirty="0" err="1">
                <a:latin typeface="Times" panose="02020603050405020304" pitchFamily="18" charset="0"/>
                <a:ea typeface="MS Mincho" panose="02020609040205080304" pitchFamily="49" charset="-128"/>
                <a:cs typeface="Times New Roman" panose="02020603050405020304" pitchFamily="18" charset="0"/>
              </a:rPr>
              <a:t>IoT</a:t>
            </a:r>
            <a:r>
              <a:rPr lang="en-US" sz="1600" dirty="0">
                <a:latin typeface="Times" panose="02020603050405020304" pitchFamily="18" charset="0"/>
                <a:ea typeface="MS Mincho" panose="02020609040205080304" pitchFamily="49" charset="-128"/>
                <a:cs typeface="Times New Roman" panose="02020603050405020304" pitchFamily="18" charset="0"/>
              </a:rPr>
              <a:t> </a:t>
            </a:r>
            <a:r>
              <a:rPr lang="en-GB" sz="1600" dirty="0">
                <a:latin typeface="Times" panose="02020603050405020304" pitchFamily="18" charset="0"/>
                <a:ea typeface="MS Mincho" panose="02020609040205080304" pitchFamily="49" charset="-128"/>
                <a:cs typeface="Times New Roman" panose="02020603050405020304" pitchFamily="18" charset="0"/>
              </a:rPr>
              <a:t>UE is in uplink sync in RRC connected mode. </a:t>
            </a:r>
            <a:endParaRPr lang="en-US" sz="1600" dirty="0">
              <a:latin typeface="Times" panose="02020603050405020304" pitchFamily="18" charset="0"/>
              <a:ea typeface="Batang" panose="02030600000101010101" pitchFamily="18" charset="-127"/>
              <a:cs typeface="Times New Roman" panose="02020603050405020304" pitchFamily="18" charset="0"/>
            </a:endParaRPr>
          </a:p>
          <a:p>
            <a:pPr marL="1200150" lvl="2" indent="-285750">
              <a:tabLst>
                <a:tab pos="914400" algn="l"/>
              </a:tabLst>
            </a:pPr>
            <a:r>
              <a:rPr lang="en-GB" sz="1400" dirty="0">
                <a:latin typeface="Times" panose="02020603050405020304" pitchFamily="18" charset="0"/>
                <a:ea typeface="MS Mincho" panose="02020609040205080304" pitchFamily="49" charset="-128"/>
                <a:cs typeface="Times New Roman" panose="02020603050405020304" pitchFamily="18" charset="0"/>
              </a:rPr>
              <a:t>TA estimation should not be a design target of SR signal.</a:t>
            </a:r>
            <a:endParaRPr lang="en-US" sz="1400" dirty="0">
              <a:latin typeface="Times" panose="02020603050405020304" pitchFamily="18" charset="0"/>
              <a:ea typeface="Batang" panose="02030600000101010101" pitchFamily="18" charset="-127"/>
              <a:cs typeface="Times New Roman" panose="02020603050405020304" pitchFamily="18" charset="0"/>
            </a:endParaRPr>
          </a:p>
          <a:p>
            <a:pPr marL="800100" lvl="1" indent="-342900">
              <a:tabLst>
                <a:tab pos="457200" algn="l"/>
              </a:tabLst>
            </a:pPr>
            <a:r>
              <a:rPr lang="en-US" sz="1600" dirty="0">
                <a:latin typeface="Times" panose="02020603050405020304" pitchFamily="18" charset="0"/>
                <a:ea typeface="MS Mincho" panose="02020609040205080304" pitchFamily="49" charset="-128"/>
                <a:cs typeface="Times New Roman" panose="02020603050405020304" pitchFamily="18" charset="0"/>
              </a:rPr>
              <a:t>Sending SR with HARQ ACK/NACK can serve as the baseline case for UE with DL data </a:t>
            </a:r>
            <a:endParaRPr lang="en-US" sz="1600" dirty="0">
              <a:latin typeface="Times" panose="02020603050405020304" pitchFamily="18" charset="0"/>
              <a:ea typeface="Batang" panose="02030600000101010101" pitchFamily="18" charset="-127"/>
              <a:cs typeface="Times New Roman" panose="02020603050405020304" pitchFamily="18" charset="0"/>
            </a:endParaRPr>
          </a:p>
          <a:p>
            <a:pPr marL="800100" lvl="1" indent="-342900">
              <a:tabLst>
                <a:tab pos="457200" algn="l"/>
              </a:tabLst>
            </a:pPr>
            <a:r>
              <a:rPr lang="en-US" sz="1600" dirty="0">
                <a:latin typeface="Times" panose="02020603050405020304" pitchFamily="18" charset="0"/>
                <a:ea typeface="MS Mincho" panose="02020609040205080304" pitchFamily="49" charset="-128"/>
                <a:cs typeface="Times New Roman" panose="02020603050405020304" pitchFamily="18" charset="0"/>
              </a:rPr>
              <a:t>Further designs to be considered for dedicated SR signal design are:</a:t>
            </a:r>
            <a:endParaRPr lang="en-US" sz="1600" dirty="0">
              <a:latin typeface="Times" panose="02020603050405020304" pitchFamily="18" charset="0"/>
              <a:ea typeface="Batang" panose="02030600000101010101" pitchFamily="18" charset="-127"/>
              <a:cs typeface="Times New Roman" panose="02020603050405020304" pitchFamily="18" charset="0"/>
            </a:endParaRPr>
          </a:p>
          <a:p>
            <a:pPr marL="1200150" lvl="2" indent="-285750">
              <a:tabLst>
                <a:tab pos="914400" algn="l"/>
              </a:tabLst>
            </a:pPr>
            <a:r>
              <a:rPr lang="en-GB" sz="1400" dirty="0">
                <a:latin typeface="Times" panose="02020603050405020304" pitchFamily="18" charset="0"/>
                <a:ea typeface="MS Mincho" panose="02020609040205080304" pitchFamily="49" charset="-128"/>
                <a:cs typeface="Times New Roman" panose="02020603050405020304" pitchFamily="18" charset="0"/>
              </a:rPr>
              <a:t>Based on NPRACH signal;</a:t>
            </a:r>
            <a:endParaRPr lang="en-US" sz="1400" dirty="0">
              <a:latin typeface="Times" panose="02020603050405020304" pitchFamily="18" charset="0"/>
              <a:ea typeface="Batang" panose="02030600000101010101" pitchFamily="18" charset="-127"/>
              <a:cs typeface="Times New Roman" panose="02020603050405020304" pitchFamily="18" charset="0"/>
            </a:endParaRPr>
          </a:p>
          <a:p>
            <a:pPr marL="1200150" lvl="2" indent="-285750">
              <a:tabLst>
                <a:tab pos="914400" algn="l"/>
              </a:tabLst>
            </a:pPr>
            <a:r>
              <a:rPr lang="en-GB" sz="1400" dirty="0">
                <a:latin typeface="Times" panose="02020603050405020304" pitchFamily="18" charset="0"/>
                <a:ea typeface="MS Mincho" panose="02020609040205080304" pitchFamily="49" charset="-128"/>
                <a:cs typeface="Times New Roman" panose="02020603050405020304" pitchFamily="18" charset="0"/>
              </a:rPr>
              <a:t>Based on NPUSCH format 2:</a:t>
            </a:r>
            <a:endParaRPr lang="en-US" sz="1400" dirty="0">
              <a:latin typeface="Times" panose="02020603050405020304" pitchFamily="18" charset="0"/>
              <a:ea typeface="Batang" panose="02030600000101010101" pitchFamily="18" charset="-127"/>
              <a:cs typeface="Times New Roman" panose="02020603050405020304" pitchFamily="18" charset="0"/>
            </a:endParaRPr>
          </a:p>
          <a:p>
            <a:pPr lvl="3">
              <a:tabLst>
                <a:tab pos="1371600" algn="l"/>
              </a:tabLst>
            </a:pPr>
            <a:r>
              <a:rPr lang="en-GB" sz="1400" dirty="0">
                <a:latin typeface="Times" panose="02020603050405020304" pitchFamily="18" charset="0"/>
                <a:ea typeface="MS Mincho" panose="02020609040205080304" pitchFamily="49" charset="-128"/>
                <a:cs typeface="Times New Roman" panose="02020603050405020304" pitchFamily="18" charset="0"/>
              </a:rPr>
              <a:t>Non-coherent detection based format is not precluded</a:t>
            </a:r>
            <a:endParaRPr lang="en-US" sz="1400" dirty="0">
              <a:latin typeface="Times" panose="02020603050405020304" pitchFamily="18" charset="0"/>
              <a:ea typeface="Batang" panose="02030600000101010101" pitchFamily="18" charset="-127"/>
              <a:cs typeface="Times New Roman" panose="02020603050405020304" pitchFamily="18" charset="0"/>
            </a:endParaRPr>
          </a:p>
          <a:p>
            <a:pPr marL="800100" lvl="1" indent="-342900">
              <a:tabLst>
                <a:tab pos="457200" algn="l"/>
              </a:tabLst>
            </a:pPr>
            <a:r>
              <a:rPr lang="en-GB" sz="1600" dirty="0">
                <a:latin typeface="Times" panose="02020603050405020304" pitchFamily="18" charset="0"/>
                <a:ea typeface="MS Mincho" panose="02020609040205080304" pitchFamily="49" charset="-128"/>
                <a:cs typeface="Times New Roman" panose="02020603050405020304" pitchFamily="18" charset="0"/>
              </a:rPr>
              <a:t>Collision handling for dedicated SR is FFS</a:t>
            </a:r>
            <a:endParaRPr lang="en-US" sz="1600" dirty="0">
              <a:latin typeface="Times" panose="02020603050405020304" pitchFamily="18" charset="0"/>
              <a:ea typeface="Batang" panose="02030600000101010101" pitchFamily="18" charset="-127"/>
              <a:cs typeface="Times New Roman" panose="02020603050405020304" pitchFamily="18" charset="0"/>
            </a:endParaRPr>
          </a:p>
          <a:p>
            <a:pPr eaLnBrk="0" fontAlgn="base" hangingPunct="0">
              <a:lnSpc>
                <a:spcPct val="100000"/>
              </a:lnSpc>
              <a:spcBef>
                <a:spcPct val="0"/>
              </a:spcBef>
              <a:spcAft>
                <a:spcPct val="0"/>
              </a:spcAft>
            </a:pPr>
            <a:r>
              <a:rPr lang="en-US" dirty="0">
                <a:latin typeface="Times New Roman" panose="02020603050405020304" pitchFamily="18" charset="0"/>
                <a:cs typeface="Times New Roman" panose="02020603050405020304" pitchFamily="18" charset="0"/>
              </a:rPr>
              <a:t>It was agreed to prepare some converged design criteria for comparing the candidates of physical layer SR respectively for the case of UE with DL data and the case of UE without DL data</a:t>
            </a:r>
          </a:p>
          <a:p>
            <a:pPr eaLnBrk="0" fontAlgn="base" hangingPunct="0">
              <a:lnSpc>
                <a:spcPct val="100000"/>
              </a:lnSpc>
              <a:spcBef>
                <a:spcPct val="0"/>
              </a:spcBef>
              <a:spcAft>
                <a:spcPct val="0"/>
              </a:spcAft>
            </a:pPr>
            <a:endParaRPr lang="en-US" sz="2800" i="1" dirty="0">
              <a:latin typeface="Times New Roman" panose="02020603050405020304" pitchFamily="18" charset="0"/>
              <a:cs typeface="Times New Roman" panose="02020603050405020304" pitchFamily="18" charset="0"/>
            </a:endParaRPr>
          </a:p>
          <a:p>
            <a:pPr lvl="3" fontAlgn="base" hangingPunct="0"/>
            <a:endParaRPr lang="en-US" sz="2800" i="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08914728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a:t>Proposals</a:t>
            </a:r>
          </a:p>
        </p:txBody>
      </p:sp>
      <p:sp>
        <p:nvSpPr>
          <p:cNvPr id="3" name="内容占位符 2"/>
          <p:cNvSpPr>
            <a:spLocks noGrp="1"/>
          </p:cNvSpPr>
          <p:nvPr>
            <p:ph idx="1"/>
          </p:nvPr>
        </p:nvSpPr>
        <p:spPr/>
        <p:txBody>
          <a:bodyPr/>
          <a:lstStyle/>
          <a:p>
            <a:r>
              <a:rPr lang="en-US" dirty="0"/>
              <a:t>Design criteria for physical layer SR:</a:t>
            </a:r>
          </a:p>
          <a:p>
            <a:pPr lvl="1"/>
            <a:r>
              <a:rPr lang="en-US" dirty="0"/>
              <a:t>Power consumption reduction</a:t>
            </a:r>
          </a:p>
          <a:p>
            <a:pPr lvl="1"/>
            <a:r>
              <a:rPr lang="en-US" dirty="0"/>
              <a:t>Latency reduction</a:t>
            </a:r>
          </a:p>
          <a:p>
            <a:pPr lvl="1"/>
            <a:r>
              <a:rPr lang="en-US" dirty="0"/>
              <a:t>Impact on legacy NB-</a:t>
            </a:r>
            <a:r>
              <a:rPr lang="en-US" dirty="0" err="1"/>
              <a:t>IoT</a:t>
            </a:r>
            <a:r>
              <a:rPr lang="en-US" dirty="0"/>
              <a:t> scheduling and resources</a:t>
            </a:r>
          </a:p>
          <a:p>
            <a:r>
              <a:rPr lang="en-US" dirty="0"/>
              <a:t>Traffic models used and SR </a:t>
            </a:r>
            <a:r>
              <a:rPr lang="en-US"/>
              <a:t>resource configurations </a:t>
            </a:r>
            <a:r>
              <a:rPr lang="en-US" dirty="0"/>
              <a:t>should be reported together with evaluations. </a:t>
            </a:r>
          </a:p>
          <a:p>
            <a:pPr lvl="1"/>
            <a:endParaRPr lang="en-US" dirty="0"/>
          </a:p>
          <a:p>
            <a:pPr lvl="1"/>
            <a:endParaRPr lang="en-US" dirty="0"/>
          </a:p>
        </p:txBody>
      </p:sp>
    </p:spTree>
    <p:extLst>
      <p:ext uri="{BB962C8B-B14F-4D97-AF65-F5344CB8AC3E}">
        <p14:creationId xmlns:p14="http://schemas.microsoft.com/office/powerpoint/2010/main" val="2620173758"/>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694</TotalTime>
  <Words>235</Words>
  <Application>Microsoft Office PowerPoint</Application>
  <PresentationFormat>宽屏</PresentationFormat>
  <Paragraphs>28</Paragraphs>
  <Slides>4</Slides>
  <Notes>0</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4</vt:i4>
      </vt:variant>
    </vt:vector>
  </HeadingPairs>
  <TitlesOfParts>
    <vt:vector size="14" baseType="lpstr">
      <vt:lpstr>Arial Unicode MS</vt:lpstr>
      <vt:lpstr>Batang</vt:lpstr>
      <vt:lpstr>MS Mincho</vt:lpstr>
      <vt:lpstr>宋体</vt:lpstr>
      <vt:lpstr>Arial</vt:lpstr>
      <vt:lpstr>Calibri</vt:lpstr>
      <vt:lpstr>Calibri Light</vt:lpstr>
      <vt:lpstr>Times</vt:lpstr>
      <vt:lpstr>Times New Roman</vt:lpstr>
      <vt:lpstr>Office Theme</vt:lpstr>
      <vt:lpstr>Way forward on design criteria of physical layer SR</vt:lpstr>
      <vt:lpstr>Background</vt:lpstr>
      <vt:lpstr>Background</vt:lpstr>
      <vt:lpstr>Proposals</vt:lpstr>
    </vt:vector>
  </TitlesOfParts>
  <Company>Huawei Technologies Co., Ltd.</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WF on UL grant in RAR</dc:title>
  <dc:creator>Matthew Webb3</dc:creator>
  <cp:lastModifiedBy>Huawei, HiSilicon</cp:lastModifiedBy>
  <cp:revision>106</cp:revision>
  <dcterms:created xsi:type="dcterms:W3CDTF">2016-03-23T22:01:47Z</dcterms:created>
  <dcterms:modified xsi:type="dcterms:W3CDTF">2017-04-05T23:03:39Z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(3)2qamydu36vZIaY88+QQutU/Jq8jPPE7UOYqhmgkvVPAdLTg5EIhpdBg86qMqJbjfJxSKuGQq
hLop9qSXfWHALYydQjbNc5tWB4WpJKRL+s6B+pjdK9RxNr9OiKYU40LzRPaUXZMFsgNWZk+b
QVIUOQTmrCLg6HaagbKsUfrARtJ5wI2B5HZWewXWPaKtQGUHhyaYxY2JtX5FXu1gOpMX74al
OlqCXAIUJcugwOevH/</vt:lpwstr>
  </property>
  <property fmtid="{D5CDD505-2E9C-101B-9397-08002B2CF9AE}" pid="3" name="_2015_ms_pID_7253431">
    <vt:lpwstr>PFOS1omykapss+KuBBrJWNuQliiI5EnEKkMKU3cArGWYD6a6Idxaug
8fbiwYvwqILLdL+i32nQS1GYvrkUS+yFzC2uJd/bDAd+QUv6PsZ6RBDYwZ/3F4HXedMErWJ5
TKKyHXYVyAV9q7D+fPIPVM1GO0Vg+GRwk2R51ptInWlvR8T+pzFR+mkPINYyAJlTJKFl0Sz3
Okoii0aGRAIdqFhmMGx9RSHESGrHLCqzbRn7</vt:lpwstr>
  </property>
  <property fmtid="{D5CDD505-2E9C-101B-9397-08002B2CF9AE}" pid="4" name="_2015_ms_pID_7253432">
    <vt:lpwstr>VUjVUJQ/9+ryszT17SxyFtwm1MSGCn7woF/a
TVw2BlJO</vt:lpwstr>
  </property>
  <property fmtid="{D5CDD505-2E9C-101B-9397-08002B2CF9AE}" pid="5" name="_readonly">
    <vt:lpwstr/>
  </property>
  <property fmtid="{D5CDD505-2E9C-101B-9397-08002B2CF9AE}" pid="6" name="_change">
    <vt:lpwstr/>
  </property>
  <property fmtid="{D5CDD505-2E9C-101B-9397-08002B2CF9AE}" pid="7" name="_full-control">
    <vt:lpwstr/>
  </property>
  <property fmtid="{D5CDD505-2E9C-101B-9397-08002B2CF9AE}" pid="8" name="sflag">
    <vt:lpwstr>1491424090</vt:lpwstr>
  </property>
</Properties>
</file>