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0" r:id="rId4"/>
    <p:sldId id="263" r:id="rId5"/>
    <p:sldId id="264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21" autoAdjust="0"/>
    <p:restoredTop sz="94660"/>
  </p:normalViewPr>
  <p:slideViewPr>
    <p:cSldViewPr snapToGrid="0">
      <p:cViewPr varScale="1">
        <p:scale>
          <a:sx n="78" d="100"/>
          <a:sy n="78" d="100"/>
        </p:scale>
        <p:origin x="130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4818" y="1095067"/>
            <a:ext cx="9667164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Way forward on </a:t>
            </a:r>
            <a:r>
              <a:rPr lang="en-GB" sz="4800" dirty="0"/>
              <a:t>Downlink channel power efficiency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Ericsson, Qualcomm</a:t>
            </a:r>
            <a:r>
              <a:rPr lang="en-US"/>
              <a:t>, </a:t>
            </a:r>
            <a:r>
              <a:rPr lang="en-US" sz="3200"/>
              <a:t>Orange,…</a:t>
            </a:r>
            <a:endParaRPr lang="en-US" sz="32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R1-1706584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48832" y="1455943"/>
            <a:ext cx="9748234" cy="649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ea typeface="宋体" panose="02010600030101010101" pitchFamily="2" charset="-122"/>
                <a:cs typeface="Times New Roman" pitchFamily="18" charset="0"/>
              </a:rPr>
              <a:t>During 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RAN1#88bis, agreements on</a:t>
            </a:r>
            <a:r>
              <a:rPr kumimoji="0" lang="en-US" altLang="zh-CN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 </a:t>
            </a:r>
            <a:r>
              <a:rPr lang="en-GB" sz="1800" dirty="0"/>
              <a:t>Downlink channel power efficiency </a:t>
            </a:r>
            <a:r>
              <a:rPr kumimoji="0" lang="en-US" altLang="zh-CN" sz="1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are achieved as follows</a:t>
            </a:r>
            <a:r>
              <a:rPr kumimoji="0" lang="en-US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宋体" panose="02010600030101010101" pitchFamily="2" charset="-122"/>
                <a:cs typeface="Times New Roman" pitchFamily="18" charset="0"/>
              </a:rPr>
              <a:t>: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  <a:p>
            <a:pPr hangingPunct="0">
              <a:buNone/>
            </a:pPr>
            <a:endParaRPr lang="zh-CN" altLang="zh-CN" sz="1100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839432" y="1949165"/>
            <a:ext cx="6395020" cy="14157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lvl="0"/>
            <a:r>
              <a:rPr lang="en-GB" sz="1600" dirty="0"/>
              <a:t>Techniques to be evaluated:</a:t>
            </a:r>
            <a:endParaRPr lang="en-US" sz="1600" dirty="0"/>
          </a:p>
          <a:p>
            <a:pPr lvl="1"/>
            <a:r>
              <a:rPr lang="en-GB" sz="1400" dirty="0"/>
              <a:t>Wake-up signal/channel (either relying or not relying on DL synchronization)</a:t>
            </a:r>
            <a:endParaRPr lang="en-US" sz="1400" dirty="0"/>
          </a:p>
          <a:p>
            <a:pPr lvl="1"/>
            <a:r>
              <a:rPr lang="en-GB" sz="1400" dirty="0"/>
              <a:t>Go-to-sleep signal/channel (either relying or not relying on DL synchronization)</a:t>
            </a:r>
            <a:endParaRPr lang="en-US" sz="1400" dirty="0"/>
          </a:p>
          <a:p>
            <a:pPr lvl="1"/>
            <a:r>
              <a:rPr lang="en-GB" sz="1400" dirty="0"/>
              <a:t>Compact DCI</a:t>
            </a:r>
            <a:endParaRPr lang="en-US" sz="1400" dirty="0"/>
          </a:p>
          <a:p>
            <a:pPr lvl="1"/>
            <a:r>
              <a:rPr lang="en-GB" sz="1400" dirty="0"/>
              <a:t>Reduced-bandwidth MPDCCH</a:t>
            </a:r>
            <a:endParaRPr lang="en-US" sz="1400" dirty="0"/>
          </a:p>
          <a:p>
            <a:pPr lvl="1"/>
            <a:r>
              <a:rPr lang="en-GB" sz="1400" dirty="0"/>
              <a:t>Dynamic UESS periodicity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  <a:cs typeface="Arial" pitchFamily="34" charset="0"/>
              </a:rPr>
              <a:t>Proposal</a:t>
            </a:r>
            <a:br>
              <a:rPr lang="en-US" dirty="0">
                <a:latin typeface="+mn-lt"/>
                <a:cs typeface="Arial" pitchFamily="34" charset="0"/>
              </a:rPr>
            </a:br>
            <a:r>
              <a:rPr lang="en-US" sz="2800" dirty="0">
                <a:latin typeface="+mn-lt"/>
                <a:cs typeface="Arial" pitchFamily="34" charset="0"/>
              </a:rPr>
              <a:t>Metrics and simulations assumptions</a:t>
            </a:r>
            <a:endParaRPr lang="en-US" dirty="0">
              <a:latin typeface="+mn-lt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364" y="1273739"/>
            <a:ext cx="10515600" cy="5024981"/>
          </a:xfrm>
        </p:spPr>
        <p:txBody>
          <a:bodyPr>
            <a:noAutofit/>
          </a:bodyPr>
          <a:lstStyle/>
          <a:p>
            <a:pPr lvl="1"/>
            <a:r>
              <a:rPr lang="en-US" altLang="zh-CN" sz="1800" dirty="0"/>
              <a:t>To evaluate the </a:t>
            </a:r>
            <a:r>
              <a:rPr lang="en-GB" altLang="zh-CN" sz="1800" dirty="0"/>
              <a:t>t</a:t>
            </a:r>
            <a:r>
              <a:rPr lang="en-GB" sz="1800" dirty="0"/>
              <a:t>echniques for Downlink channel power efficiency the following assumptions are proposed:</a:t>
            </a:r>
          </a:p>
          <a:p>
            <a:pPr lvl="2"/>
            <a:r>
              <a:rPr lang="en-GB" altLang="zh-CN" sz="1400" dirty="0"/>
              <a:t>Performance metrics: </a:t>
            </a:r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GB" altLang="zh-CN" sz="1400" dirty="0"/>
          </a:p>
          <a:p>
            <a:pPr lvl="3"/>
            <a:r>
              <a:rPr lang="en-US" altLang="zh-CN" sz="1200" dirty="0"/>
              <a:t>Other metrics are not precluded.</a:t>
            </a:r>
          </a:p>
          <a:p>
            <a:pPr lvl="3"/>
            <a:r>
              <a:rPr lang="en-US" altLang="zh-CN" sz="1200" dirty="0"/>
              <a:t>See next slides for detailed assumptions on power efficiency evaluations.</a:t>
            </a:r>
            <a:endParaRPr lang="en-US" altLang="zh-CN" sz="1400" dirty="0"/>
          </a:p>
          <a:p>
            <a:pPr lvl="2"/>
            <a:r>
              <a:rPr lang="en-US" altLang="zh-CN" sz="1400" dirty="0"/>
              <a:t>Simulation assumptions:</a:t>
            </a:r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2"/>
            <a:endParaRPr lang="en-US" altLang="zh-CN" sz="1400" dirty="0"/>
          </a:p>
          <a:p>
            <a:pPr lvl="3"/>
            <a:endParaRPr lang="en-US" altLang="zh-CN" sz="1200" dirty="0"/>
          </a:p>
          <a:p>
            <a:pPr lvl="3"/>
            <a:r>
              <a:rPr lang="en-US" altLang="zh-CN" sz="1200" dirty="0"/>
              <a:t>Other assumptions important for achieved performance such as use of </a:t>
            </a:r>
            <a:r>
              <a:rPr lang="en-US" sz="1200" dirty="0"/>
              <a:t>cross-</a:t>
            </a:r>
            <a:r>
              <a:rPr lang="en-US" sz="1200" dirty="0" err="1"/>
              <a:t>subframe</a:t>
            </a:r>
            <a:r>
              <a:rPr lang="en-US" sz="1200" dirty="0"/>
              <a:t> channel estimation should be declared.</a:t>
            </a:r>
            <a:endParaRPr lang="en-US" altLang="zh-CN" sz="1200" dirty="0"/>
          </a:p>
          <a:p>
            <a:pPr lvl="2">
              <a:buNone/>
            </a:pPr>
            <a:endParaRPr lang="en-US" altLang="zh-CN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936257"/>
              </p:ext>
            </p:extLst>
          </p:nvPr>
        </p:nvGraphicFramePr>
        <p:xfrm>
          <a:off x="2096448" y="2128121"/>
          <a:ext cx="7999103" cy="838200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Performance Metric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Unit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Power efficiency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(reduced power consumption)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Miss detection rate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100 – percentage of successful detection events)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False detection rate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(expressed as percentage of false detection events)</a:t>
                      </a:r>
                      <a:endParaRPr lang="en-US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9293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overhead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% (expressed as used part of all REs per radio frame)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682919"/>
                  </a:ext>
                </a:extLst>
              </a:tr>
            </a:tbl>
          </a:graphicData>
        </a:graphic>
      </p:graphicFrame>
      <p:graphicFrame>
        <p:nvGraphicFramePr>
          <p:cNvPr id="5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915382"/>
              </p:ext>
            </p:extLst>
          </p:nvPr>
        </p:nvGraphicFramePr>
        <p:xfrm>
          <a:off x="2096448" y="3826869"/>
          <a:ext cx="7999103" cy="2705152"/>
        </p:xfrm>
        <a:graphic>
          <a:graphicData uri="http://schemas.openxmlformats.org/drawingml/2006/table">
            <a:tbl>
              <a:tblPr/>
              <a:tblGrid>
                <a:gridCol w="3472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26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Parameter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TX antenna configuration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2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Tx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29164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BS power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43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dBm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per TX port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211188"/>
                  </a:ext>
                </a:extLst>
              </a:tr>
              <a:tr h="12801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System BW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10 MHz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1090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altLang="zh-CN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Band 8 (900 MHz)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929578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Channel model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ETU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Doppler spread 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Hz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Time/frequency drift, in idle mode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not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0.2 ppm/s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5833864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Maximum frequency error, in idle mode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not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±5 ppm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351425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Frequency error, </a:t>
                      </a:r>
                    </a:p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when relying on DL synchronization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±30 Hz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77149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RX antenna configuration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 Rx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0226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UE NF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9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139166"/>
                  </a:ext>
                </a:extLst>
              </a:tr>
              <a:tr h="11555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Coupling loss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144, 154, 164 dB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66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4162"/>
            <a:ext cx="10515600" cy="1325563"/>
          </a:xfrm>
        </p:spPr>
        <p:txBody>
          <a:bodyPr/>
          <a:lstStyle/>
          <a:p>
            <a:r>
              <a:rPr lang="en-US" dirty="0">
                <a:latin typeface="+mn-lt"/>
              </a:rPr>
              <a:t>Proposal</a:t>
            </a:r>
            <a:br>
              <a:rPr lang="en-US" dirty="0">
                <a:latin typeface="+mn-lt"/>
              </a:rPr>
            </a:br>
            <a:r>
              <a:rPr lang="en-US" sz="2800" dirty="0">
                <a:latin typeface="+mn-lt"/>
              </a:rPr>
              <a:t>Power efficiency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6666" y="1369725"/>
            <a:ext cx="10515600" cy="5274915"/>
          </a:xfrm>
        </p:spPr>
        <p:txBody>
          <a:bodyPr>
            <a:normAutofit/>
          </a:bodyPr>
          <a:lstStyle/>
          <a:p>
            <a:r>
              <a:rPr lang="en-US" sz="1800" dirty="0"/>
              <a:t>Reference power consumption model:</a:t>
            </a:r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The proponent of candidate technologies should declare the assumed power model used in the evaluations of the candidate technology.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sz="1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400792"/>
              </p:ext>
            </p:extLst>
          </p:nvPr>
        </p:nvGraphicFramePr>
        <p:xfrm>
          <a:off x="995133" y="1824496"/>
          <a:ext cx="10358667" cy="885485"/>
        </p:xfrm>
        <a:graphic>
          <a:graphicData uri="http://schemas.openxmlformats.org/drawingml/2006/table">
            <a:tbl>
              <a:tblPr firstRow="1" firstCol="1" bandRow="1"/>
              <a:tblGrid>
                <a:gridCol w="2462430">
                  <a:extLst>
                    <a:ext uri="{9D8B030D-6E8A-4147-A177-3AD203B41FA5}">
                      <a16:colId xmlns:a16="http://schemas.microsoft.com/office/drawing/2014/main" val="2027444018"/>
                    </a:ext>
                  </a:extLst>
                </a:gridCol>
                <a:gridCol w="1313068">
                  <a:extLst>
                    <a:ext uri="{9D8B030D-6E8A-4147-A177-3AD203B41FA5}">
                      <a16:colId xmlns:a16="http://schemas.microsoft.com/office/drawing/2014/main" val="3662840199"/>
                    </a:ext>
                  </a:extLst>
                </a:gridCol>
                <a:gridCol w="6583169">
                  <a:extLst>
                    <a:ext uri="{9D8B030D-6E8A-4147-A177-3AD203B41FA5}">
                      <a16:colId xmlns:a16="http://schemas.microsoft.com/office/drawing/2014/main" val="460650782"/>
                    </a:ext>
                  </a:extLst>
                </a:gridCol>
              </a:tblGrid>
              <a:tr h="171915"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Operating mode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Power [units/</a:t>
                      </a:r>
                      <a:r>
                        <a:rPr lang="en-US" sz="900" b="1" kern="100" dirty="0" err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ms</a:t>
                      </a: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]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90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Notes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2490101"/>
                  </a:ext>
                </a:extLst>
              </a:tr>
              <a:tr h="17255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Receive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RF and baseband circuitry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108455"/>
                  </a:ext>
                </a:extLst>
              </a:tr>
              <a:tr h="88033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Light sleep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Corresponds to maintaining accurate timing by keeping RF frequency reference active.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28823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Idle, deep sleep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0.015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Deep sleep during PSM and </a:t>
                      </a:r>
                      <a:r>
                        <a:rPr lang="en-US" sz="1050" kern="100" dirty="0" err="1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eDRX</a:t>
                      </a:r>
                      <a:endParaRPr lang="en-US" sz="1050" kern="1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35248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b="1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Transitions between states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To be declared</a:t>
                      </a:r>
                      <a:endParaRPr lang="en-US" sz="1050" kern="100" baseline="300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Boot, reload memory etc. See below illustration.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3199623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890" y="3095002"/>
            <a:ext cx="7358743" cy="227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036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Proposal</a:t>
            </a:r>
            <a:br>
              <a:rPr lang="en-US" dirty="0">
                <a:latin typeface="Calibri" panose="020F0502020204030204" pitchFamily="34" charset="0"/>
              </a:rPr>
            </a:br>
            <a:r>
              <a:rPr lang="en-US" sz="2800" dirty="0">
                <a:latin typeface="+mn-lt"/>
              </a:rPr>
              <a:t>Power efficiency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The UE power consumption at MPDCCH reception should be evaluated for one or more of the following scenarios:</a:t>
            </a:r>
          </a:p>
          <a:p>
            <a:pPr lvl="1"/>
            <a:r>
              <a:rPr lang="en-US" sz="1200" dirty="0"/>
              <a:t>Idle mode and/or Connected mode</a:t>
            </a:r>
          </a:p>
          <a:p>
            <a:pPr lvl="1"/>
            <a:r>
              <a:rPr lang="en-US" sz="1200" dirty="0" err="1"/>
              <a:t>eDRX</a:t>
            </a:r>
            <a:r>
              <a:rPr lang="en-US" sz="1200" dirty="0"/>
              <a:t> and/or DRX, with assumed DRX cycle declared.</a:t>
            </a:r>
          </a:p>
          <a:p>
            <a:pPr lvl="1"/>
            <a:r>
              <a:rPr lang="en-US" sz="1200" dirty="0"/>
              <a:t>These assumptions will impact the modeled time/frequency drift (see table on slide 3).</a:t>
            </a:r>
          </a:p>
          <a:p>
            <a:r>
              <a:rPr lang="en-US" sz="1600" dirty="0"/>
              <a:t>The reference scenario is a UE that monitors a single MPDCCH transmission, but is not receiving a PDSCH. </a:t>
            </a:r>
          </a:p>
          <a:p>
            <a:pPr lvl="1"/>
            <a:r>
              <a:rPr lang="en-US" sz="1200" dirty="0"/>
              <a:t>The power consumption P</a:t>
            </a:r>
            <a:r>
              <a:rPr lang="en-US" sz="1000" dirty="0"/>
              <a:t>REF</a:t>
            </a:r>
            <a:r>
              <a:rPr lang="en-US" sz="1200" dirty="0"/>
              <a:t> for the reference scenario should be calculated and used as baseline in the evaluations.</a:t>
            </a:r>
          </a:p>
          <a:p>
            <a:pPr lvl="1"/>
            <a:r>
              <a:rPr lang="en-US" sz="1200" dirty="0"/>
              <a:t>Simple example: </a:t>
            </a:r>
          </a:p>
          <a:p>
            <a:pPr lvl="2"/>
            <a:r>
              <a:rPr lang="en-US" sz="900" dirty="0"/>
              <a:t>Assumptions: 164 dB coupling loss, Connected mode with freq. error of 30 Hz, The UE ramps up from light sleep to decode a single MPDCCH transmission and then ramps down to light sleep.</a:t>
            </a:r>
          </a:p>
          <a:p>
            <a:pPr lvl="2"/>
            <a:endParaRPr lang="en-US" sz="900" dirty="0"/>
          </a:p>
          <a:p>
            <a:pPr lvl="2"/>
            <a:endParaRPr lang="en-US" sz="900" dirty="0"/>
          </a:p>
          <a:p>
            <a:pPr lvl="2"/>
            <a:endParaRPr lang="en-US" sz="900" dirty="0"/>
          </a:p>
          <a:p>
            <a:pPr lvl="2"/>
            <a:endParaRPr lang="en-US" sz="900" dirty="0"/>
          </a:p>
          <a:p>
            <a:pPr lvl="2"/>
            <a:endParaRPr lang="en-US" sz="900" dirty="0"/>
          </a:p>
          <a:p>
            <a:pPr lvl="2"/>
            <a:endParaRPr lang="en-US" sz="700" dirty="0"/>
          </a:p>
          <a:p>
            <a:r>
              <a:rPr lang="en-US" sz="1600" dirty="0"/>
              <a:t>The impact on power consumption from adding the candidate solution to the reference scenario should be evaluated and reported. </a:t>
            </a:r>
          </a:p>
          <a:p>
            <a:pPr lvl="1"/>
            <a:r>
              <a:rPr lang="en-US" sz="1200" dirty="0"/>
              <a:t>The power consumption P</a:t>
            </a:r>
            <a:r>
              <a:rPr lang="en-US" sz="1000" dirty="0"/>
              <a:t>CANDIDATE</a:t>
            </a:r>
            <a:r>
              <a:rPr lang="en-US" sz="1200" dirty="0"/>
              <a:t> when implementing the candidate technique should be calculated</a:t>
            </a:r>
          </a:p>
          <a:p>
            <a:r>
              <a:rPr lang="en-US" sz="1600" dirty="0"/>
              <a:t>The metric to report is P</a:t>
            </a:r>
            <a:r>
              <a:rPr lang="en-US" sz="1050" dirty="0"/>
              <a:t>CANDIDATE</a:t>
            </a:r>
            <a:r>
              <a:rPr lang="en-US" sz="1600" dirty="0"/>
              <a:t>/P</a:t>
            </a:r>
            <a:r>
              <a:rPr lang="en-US" sz="1050" dirty="0"/>
              <a:t>REF</a:t>
            </a:r>
            <a:endParaRPr lang="en-US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193877"/>
              </p:ext>
            </p:extLst>
          </p:nvPr>
        </p:nvGraphicFramePr>
        <p:xfrm>
          <a:off x="2113242" y="3840179"/>
          <a:ext cx="8128038" cy="838200"/>
        </p:xfrm>
        <a:graphic>
          <a:graphicData uri="http://schemas.openxmlformats.org/drawingml/2006/table">
            <a:tbl>
              <a:tblPr/>
              <a:tblGrid>
                <a:gridCol w="2253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73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7315">
                  <a:extLst>
                    <a:ext uri="{9D8B030D-6E8A-4147-A177-3AD203B41FA5}">
                      <a16:colId xmlns:a16="http://schemas.microsoft.com/office/drawing/2014/main" val="201773165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Activity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Cost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b="1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Comment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439038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Ramp up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50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*15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= 750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Assuming 50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during 15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Decode MPDCCH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100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* 64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= 6400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Assuming 64 MPDCCH repetitions.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Ramp down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50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*15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= 750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Assuming 50 units/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 during 15 </a:t>
                      </a:r>
                      <a:r>
                        <a:rPr lang="en-US" altLang="zh-CN" sz="1100" kern="1200" noProof="0" dirty="0" err="1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ms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892933"/>
                  </a:ext>
                </a:extLst>
              </a:tr>
              <a:tr h="6858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P</a:t>
                      </a:r>
                      <a:r>
                        <a:rPr lang="en-US" altLang="zh-CN" sz="8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REF</a:t>
                      </a:r>
                      <a:endParaRPr lang="en-US" altLang="zh-CN" sz="1100" kern="1200" noProof="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7900 units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altLang="zh-CN" sz="1100" kern="1200" noProof="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+mn-cs"/>
                        </a:rPr>
                        <a:t>Reference power consumption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06829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03723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</TotalTime>
  <Words>588</Words>
  <Application>Microsoft Office PowerPoint</Application>
  <PresentationFormat>Widescreen</PresentationFormat>
  <Paragraphs>143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 Unicode MS</vt:lpstr>
      <vt:lpstr>Batang</vt:lpstr>
      <vt:lpstr>宋体</vt:lpstr>
      <vt:lpstr>Arial</vt:lpstr>
      <vt:lpstr>Calibri</vt:lpstr>
      <vt:lpstr>Calibri Light</vt:lpstr>
      <vt:lpstr>Times New Roman</vt:lpstr>
      <vt:lpstr>Office Theme</vt:lpstr>
      <vt:lpstr>Way forward on Downlink channel power efficiency</vt:lpstr>
      <vt:lpstr>Background</vt:lpstr>
      <vt:lpstr>Proposal Metrics and simulations assumptions</vt:lpstr>
      <vt:lpstr>Proposal Power efficiency</vt:lpstr>
      <vt:lpstr>Proposal Power efficiency</vt:lpstr>
    </vt:vector>
  </TitlesOfParts>
  <Company>Huawei Technologies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Olof Liberg</cp:lastModifiedBy>
  <cp:revision>172</cp:revision>
  <dcterms:created xsi:type="dcterms:W3CDTF">2016-03-23T22:01:47Z</dcterms:created>
  <dcterms:modified xsi:type="dcterms:W3CDTF">2017-04-06T17:16:33Z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(3)fsPnVoKd6deTgqcqGuLzGAmy34lE76EC+lsCR6OyqMQFDS/O8aj8e8WA/yOKTn7e4LJ0uUqz
z8I5ynNooNkRM8GIRIrGBjZCuNUmlfuQhHPOMvI6CtxQAPC7KliSwc0F9dA+lTDNTuheWLM3
HfdJ7wOJaDUVU5fiRWGCZ27eECsJBO/n6CcMK1TxM0nu4rsCJiDfXYto3Wh2uAtXE702Rrum
52LyAlOjwSwqSGWJk2</vt:lpwstr>
  </property>
  <property fmtid="{D5CDD505-2E9C-101B-9397-08002B2CF9AE}" pid="3" name="_2015_ms_pID_7253431">
    <vt:lpwstr>VTPHZVdvyRO13DrvYRwFYgWbz4WNqhk1f7BlDsEdhd+jarHFwzyfOi
QgtJdtct8jxOKn5Uhe8q5WUFvOHEzDCI7jH7V+rqUPo3JSWukBDrbFE+TLZrRnUgyJURn5g5
JX6UZ7OC2mUxNAwhbzCgUCtRq9asHHVfFl/ZBz/w6fwgI8ES7mPH6ydoUiR6ZQVanNaZV8tU
KbDNX2yQL8zDOuU6f8Qh5HiVF/aF6g2be3IO</vt:lpwstr>
  </property>
  <property fmtid="{D5CDD505-2E9C-101B-9397-08002B2CF9AE}" pid="4" name="_2015_ms_pID_7253432">
    <vt:lpwstr>IkSX6Krr4AoZVH/D3XdZJJlHiBDA3zdW5QwF
skBDHGHW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1491345035</vt:lpwstr>
  </property>
</Properties>
</file>