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6"/>
  </p:notesMasterIdLst>
  <p:handoutMasterIdLst>
    <p:handoutMasterId r:id="rId7"/>
  </p:handoutMasterIdLst>
  <p:sldIdLst>
    <p:sldId id="259" r:id="rId2"/>
    <p:sldId id="261" r:id="rId3"/>
    <p:sldId id="262" r:id="rId4"/>
    <p:sldId id="260" r:id="rId5"/>
  </p:sldIdLst>
  <p:sldSz cx="12192000" cy="6858000"/>
  <p:notesSz cx="6884988" cy="10018713"/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1"/>
            <p14:sldId id="262"/>
            <p14:sldId id="26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80" autoAdjust="0"/>
    <p:restoredTop sz="95319" autoAdjust="0"/>
  </p:normalViewPr>
  <p:slideViewPr>
    <p:cSldViewPr snapToGrid="0" snapToObjects="1">
      <p:cViewPr varScale="1">
        <p:scale>
          <a:sx n="75" d="100"/>
          <a:sy n="75" d="100"/>
        </p:scale>
        <p:origin x="126" y="72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2017-03-31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Ericsson AB 2017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CF17-FB6F-4E6F-9BC1-25589011D139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245B60-A85D-463A-9D64-E6A521369557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141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1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Public  |  © Ericsson AB 2017  |  2017-03-31  |  Page </a:t>
            </a:r>
            <a:fld id="{5C292928-5A1A-451D-BB15-0D90B18A99F8}" type="slidenum">
              <a:rPr lang="en-US" sz="800" b="0" i="0" u="none" smtClean="0">
                <a:solidFill>
                  <a:srgbClr val="87888A"/>
                </a:solidFill>
              </a:rPr>
              <a:pPr algn="l"/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524934" y="3770375"/>
            <a:ext cx="10963432" cy="1386001"/>
          </a:xfrm>
        </p:spPr>
        <p:txBody>
          <a:bodyPr/>
          <a:lstStyle/>
          <a:p>
            <a:r>
              <a:rPr lang="en-US" dirty="0"/>
              <a:t>Ericsson, Intel</a:t>
            </a:r>
            <a:r>
              <a:rPr lang="en-US"/>
              <a:t>, ZTE, …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WF on Beam-Related Indication</a:t>
            </a:r>
            <a:endParaRPr lang="en-US" dirty="0"/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70987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Meeting #88bis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Spokane, USA, 3rd – 7th April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</a:t>
            </a:r>
            <a:r>
              <a:rPr lang="en-US" altLang="ja-JP" sz="2400"/>
              <a:t>item 8.1.2.2.1</a:t>
            </a:r>
            <a:endParaRPr lang="ja-JP" altLang="en-US" sz="2400" dirty="0"/>
          </a:p>
        </p:txBody>
      </p:sp>
      <p:sp>
        <p:nvSpPr>
          <p:cNvPr id="7" name="テキスト ボックス 3"/>
          <p:cNvSpPr txBox="1">
            <a:spLocks noChangeArrowheads="1"/>
          </p:cNvSpPr>
          <p:nvPr/>
        </p:nvSpPr>
        <p:spPr bwMode="auto">
          <a:xfrm>
            <a:off x="10083043" y="207193"/>
            <a:ext cx="15776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R1-17xxxxx</a:t>
            </a:r>
            <a:endParaRPr lang="ja-JP" altLang="en-US" sz="2400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4935" y="1477486"/>
            <a:ext cx="11135785" cy="481329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sz="1800" b="1" u="sng" dirty="0">
                <a:highlight>
                  <a:srgbClr val="00FF00"/>
                </a:highlight>
              </a:rPr>
              <a:t>Agreement</a:t>
            </a:r>
            <a:r>
              <a:rPr lang="en-GB" sz="1800" dirty="0"/>
              <a:t>:</a:t>
            </a:r>
            <a:endParaRPr lang="en-US" sz="1800" dirty="0"/>
          </a:p>
          <a:p>
            <a:pPr lvl="0"/>
            <a:r>
              <a:rPr lang="en-US" sz="1800" dirty="0"/>
              <a:t>For downlink, NR supports beam management with and without beam-related indication</a:t>
            </a:r>
          </a:p>
          <a:p>
            <a:pPr lvl="1"/>
            <a:r>
              <a:rPr lang="en-US" sz="1600" dirty="0"/>
              <a:t>When beam-related indication is provided, information pertaining to UE-side beamforming/receiving procedure used for data reception can be indicated </a:t>
            </a:r>
            <a:r>
              <a:rPr lang="en-GB" sz="1600" dirty="0"/>
              <a:t>through QCL </a:t>
            </a:r>
            <a:r>
              <a:rPr lang="en-US" sz="1600" dirty="0"/>
              <a:t>to UE</a:t>
            </a:r>
          </a:p>
          <a:p>
            <a:pPr lvl="2"/>
            <a:r>
              <a:rPr lang="en-US" sz="1600" dirty="0"/>
              <a:t>FFS: Information other than QCL</a:t>
            </a:r>
          </a:p>
          <a:p>
            <a:pPr lvl="1"/>
            <a:r>
              <a:rPr lang="en-US" sz="1600" dirty="0"/>
              <a:t>FFS: When beam-related indication is provided, information pertaining to the </a:t>
            </a:r>
            <a:r>
              <a:rPr lang="en-US" sz="1600" dirty="0" err="1"/>
              <a:t>Tx</a:t>
            </a:r>
            <a:r>
              <a:rPr lang="en-US" sz="1600" dirty="0"/>
              <a:t> beam used for data transmission is indicated to UE </a:t>
            </a:r>
          </a:p>
          <a:p>
            <a:pPr marL="0" indent="0" hangingPunct="0">
              <a:buNone/>
            </a:pPr>
            <a:endParaRPr lang="en-US" sz="1800" dirty="0">
              <a:highlight>
                <a:srgbClr val="00FF00"/>
              </a:highlight>
            </a:endParaRPr>
          </a:p>
          <a:p>
            <a:pPr marL="0" indent="0" hangingPunct="0">
              <a:buNone/>
            </a:pPr>
            <a:r>
              <a:rPr lang="en-US" sz="1800" b="1" u="sng" dirty="0">
                <a:highlight>
                  <a:srgbClr val="00FF00"/>
                </a:highlight>
              </a:rPr>
              <a:t>Agreement</a:t>
            </a:r>
            <a:r>
              <a:rPr lang="en-US" sz="1800" b="1" u="sng" dirty="0"/>
              <a:t>:</a:t>
            </a:r>
            <a:endParaRPr lang="en-US" sz="1800" dirty="0"/>
          </a:p>
          <a:p>
            <a:pPr lvl="0" hangingPunct="0"/>
            <a:r>
              <a:rPr lang="en-US" sz="1800" dirty="0"/>
              <a:t>Indication of QCL between the antenna ports of two CSI-RS resources is supported.</a:t>
            </a:r>
          </a:p>
          <a:p>
            <a:pPr lvl="1" hangingPunct="0"/>
            <a:r>
              <a:rPr lang="en-GB" sz="1600" dirty="0"/>
              <a:t>By default, no QCL should be assumed between antenna ports of two CSI-RS resources.</a:t>
            </a:r>
            <a:endParaRPr lang="en-US" sz="1600" dirty="0"/>
          </a:p>
          <a:p>
            <a:pPr lvl="1" hangingPunct="0"/>
            <a:r>
              <a:rPr lang="en-GB" sz="1600" dirty="0"/>
              <a:t>Partial QCL parameters (e.g., only spatial QCL parameter at UE side) should be considered. </a:t>
            </a:r>
            <a:endParaRPr lang="en-US" sz="1600" dirty="0"/>
          </a:p>
          <a:p>
            <a:pPr lvl="0" hangingPunct="0"/>
            <a:r>
              <a:rPr lang="en-US" sz="1800" dirty="0"/>
              <a:t>For downlink, NR supports CSI-RS reception with and without beam-related indication,</a:t>
            </a:r>
          </a:p>
          <a:p>
            <a:pPr lvl="1" hangingPunct="0"/>
            <a:r>
              <a:rPr lang="en-GB" sz="1600" dirty="0"/>
              <a:t>When beam-related indication is provided, information pertaining to UE-side beamforming/receiving procedure used for CSI-RS-based measurement can be indicated through QCL to UE</a:t>
            </a:r>
            <a:endParaRPr lang="en-US" sz="1600" dirty="0"/>
          </a:p>
          <a:p>
            <a:pPr lvl="1" hangingPunct="0"/>
            <a:r>
              <a:rPr lang="en-GB" sz="1600" dirty="0"/>
              <a:t>QCL information includes spatial parameter(s) for UE side reception of CSI-RS ports</a:t>
            </a:r>
            <a:endParaRPr lang="en-US" sz="1600" dirty="0"/>
          </a:p>
          <a:p>
            <a:pPr lvl="2" hangingPunct="0"/>
            <a:r>
              <a:rPr lang="en-US" sz="1600" dirty="0"/>
              <a:t>FFS: information other than QCL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Previous Agreements</a:t>
            </a:r>
          </a:p>
        </p:txBody>
      </p:sp>
    </p:spTree>
    <p:extLst>
      <p:ext uri="{BB962C8B-B14F-4D97-AF65-F5344CB8AC3E}">
        <p14:creationId xmlns:p14="http://schemas.microsoft.com/office/powerpoint/2010/main" val="31176235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4935" y="1566386"/>
            <a:ext cx="11135785" cy="4813299"/>
          </a:xfrm>
        </p:spPr>
        <p:txBody>
          <a:bodyPr>
            <a:normAutofit/>
          </a:bodyPr>
          <a:lstStyle/>
          <a:p>
            <a:pPr marL="0" indent="0" hangingPunct="0">
              <a:buNone/>
            </a:pPr>
            <a:r>
              <a:rPr lang="en-GB" sz="1800" b="1" u="sng" dirty="0">
                <a:highlight>
                  <a:srgbClr val="00FF00"/>
                </a:highlight>
              </a:rPr>
              <a:t>Agreement</a:t>
            </a:r>
            <a:r>
              <a:rPr lang="en-GB" sz="1800" b="1" dirty="0"/>
              <a:t>:</a:t>
            </a:r>
            <a:endParaRPr lang="en-US" sz="1800" dirty="0"/>
          </a:p>
          <a:p>
            <a:pPr lvl="0" hangingPunct="0"/>
            <a:r>
              <a:rPr lang="en-US" sz="1800" dirty="0"/>
              <a:t>For reception of unicast DL data channel, support indication of spatial QCL assumption between DL RS antenna port(s) and DMRS antenna port(s) of DL data channel: Information indicating the RS antenna port(s) is indicated via DCI (downlink grants)</a:t>
            </a:r>
          </a:p>
          <a:p>
            <a:pPr lvl="1" hangingPunct="0"/>
            <a:r>
              <a:rPr lang="en-GB" sz="1600" dirty="0"/>
              <a:t>The information indicates the RS antenna port(s) which is QCL-</a:t>
            </a:r>
            <a:r>
              <a:rPr lang="en-GB" sz="1600" dirty="0" err="1"/>
              <a:t>ed</a:t>
            </a:r>
            <a:r>
              <a:rPr lang="en-GB" sz="1600" dirty="0"/>
              <a:t> with </a:t>
            </a:r>
            <a:r>
              <a:rPr lang="en-US" sz="1600" dirty="0"/>
              <a:t>DMRS antenna port(s) </a:t>
            </a:r>
          </a:p>
          <a:p>
            <a:pPr lvl="2" hangingPunct="0"/>
            <a:r>
              <a:rPr lang="en-GB" sz="1600" dirty="0"/>
              <a:t>FFS: Indication details</a:t>
            </a:r>
            <a:endParaRPr lang="en-US" sz="1600" dirty="0"/>
          </a:p>
          <a:p>
            <a:pPr lvl="3" hangingPunct="0"/>
            <a:r>
              <a:rPr lang="en-GB" sz="1600" dirty="0"/>
              <a:t>E.g. explicit indication of RS port/resource ID, or implicitly derived </a:t>
            </a:r>
            <a:endParaRPr lang="en-US" sz="1600" dirty="0"/>
          </a:p>
          <a:p>
            <a:pPr lvl="1" hangingPunct="0"/>
            <a:r>
              <a:rPr lang="en-GB" sz="1600" dirty="0"/>
              <a:t>FFS when the indication is applied (e.g., the indication is assumed only for the scheduled PDSCH or until next indication; when the above information is included, if there should be a scheduling/beam switch offset, etc.)</a:t>
            </a:r>
            <a:endParaRPr lang="en-US" sz="1600" dirty="0"/>
          </a:p>
          <a:p>
            <a:pPr lvl="1" hangingPunct="0"/>
            <a:r>
              <a:rPr lang="en-GB" sz="1600" dirty="0"/>
              <a:t>FFS: Beam indication for receiving fall back unicast PDSCH (if supported)</a:t>
            </a:r>
            <a:endParaRPr lang="en-US" sz="1600" dirty="0"/>
          </a:p>
          <a:p>
            <a:pPr lvl="1" hangingPunct="0"/>
            <a:r>
              <a:rPr lang="en-GB" sz="1600" dirty="0"/>
              <a:t>Note: related signalling is UE-specific</a:t>
            </a:r>
            <a:endParaRPr lang="en-US" sz="16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Previous Agreements</a:t>
            </a:r>
          </a:p>
        </p:txBody>
      </p:sp>
    </p:spTree>
    <p:extLst>
      <p:ext uri="{BB962C8B-B14F-4D97-AF65-F5344CB8AC3E}">
        <p14:creationId xmlns:p14="http://schemas.microsoft.com/office/powerpoint/2010/main" val="20956052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29168" y="1325085"/>
            <a:ext cx="11135785" cy="5012215"/>
          </a:xfrm>
        </p:spPr>
        <p:txBody>
          <a:bodyPr>
            <a:normAutofit/>
          </a:bodyPr>
          <a:lstStyle/>
          <a:p>
            <a:r>
              <a:rPr lang="en-US" sz="2000" dirty="0"/>
              <a:t>For DL beam management, when multiple links between the </a:t>
            </a:r>
            <a:r>
              <a:rPr lang="en-US" sz="2000" dirty="0" err="1"/>
              <a:t>gNB</a:t>
            </a:r>
            <a:r>
              <a:rPr lang="en-US" sz="2000" dirty="0"/>
              <a:t> and UE are maintained for the purposes of data and/or control channel transmission/reception, NR supports the following</a:t>
            </a:r>
          </a:p>
          <a:p>
            <a:pPr lvl="1"/>
            <a:r>
              <a:rPr lang="en-US" sz="1800" dirty="0"/>
              <a:t>Indication of spatial QCL assumption to assist UE-side beamforming/receiving in the form of a N-bit tag where the tag implicitly refers to one or more CSI-RS resource(s)/port(s) transmitted in one or more previous slots</a:t>
            </a:r>
          </a:p>
          <a:p>
            <a:pPr lvl="1"/>
            <a:r>
              <a:rPr lang="en-US" sz="1800" dirty="0"/>
              <a:t>For reception of CSI-RS, the tag indicates spatial QCL between one or more current CSI-RS resource(s)/port(s) and one or more CSI-RS resource(s)/port(s) transmitted in one or more previous slot(s)</a:t>
            </a:r>
          </a:p>
          <a:p>
            <a:pPr lvl="1"/>
            <a:r>
              <a:rPr lang="en-US" sz="1800" dirty="0"/>
              <a:t>For reception of PDSCH/PDCCH, the tag indicates spatial QCL between DMRS for PDSCH/PDCCH and one or more CSI-RS resource(s)/port(s) in one or more previous slot(s)</a:t>
            </a:r>
            <a:endParaRPr lang="en-US" sz="2000" dirty="0"/>
          </a:p>
          <a:p>
            <a:r>
              <a:rPr lang="en-US" sz="2000" dirty="0"/>
              <a:t>To support multi-beam transmissions, FFS whether one tag or multiple tags are needed for reference to multiple CSI-RS resource(s)/port(s) in one or more previous slot(s)</a:t>
            </a:r>
          </a:p>
          <a:p>
            <a:r>
              <a:rPr lang="en-US" sz="2000" dirty="0"/>
              <a:t>FFS: value of N where N is chosen to ensure low overhead, e.g., N = 2</a:t>
            </a:r>
          </a:p>
          <a:p>
            <a:r>
              <a:rPr lang="en-US" sz="2000" dirty="0"/>
              <a:t>FFS: tag for indicating QCL to other reference signals, e.g., SS, RS for mobility</a:t>
            </a:r>
          </a:p>
          <a:p>
            <a:r>
              <a:rPr lang="en-US" sz="2000" dirty="0"/>
              <a:t>FFS: indication method, e.g., DCI, MAC-CE, RRC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871</TotalTime>
  <Words>572</Words>
  <Application>Microsoft Office PowerPoint</Application>
  <PresentationFormat>Widescreen</PresentationFormat>
  <Paragraphs>47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ＭＳ Ｐゴシック</vt:lpstr>
      <vt:lpstr>Arial</vt:lpstr>
      <vt:lpstr>Calibri</vt:lpstr>
      <vt:lpstr>Ericsson Capital TT</vt:lpstr>
      <vt:lpstr>PresentationTemplate2011</vt:lpstr>
      <vt:lpstr>WF on Beam-Related Indication</vt:lpstr>
      <vt:lpstr>Previous Agreements</vt:lpstr>
      <vt:lpstr>Previous Agreements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</dc:title>
  <dc:creator>高波10190306</dc:creator>
  <dc:description>Rev PA1</dc:description>
  <cp:lastModifiedBy>Stephen Grant</cp:lastModifiedBy>
  <cp:revision>48</cp:revision>
  <dcterms:created xsi:type="dcterms:W3CDTF">2017-03-31T09:46:41Z</dcterms:created>
  <dcterms:modified xsi:type="dcterms:W3CDTF">2017-04-05T04:49:15Z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Arial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true</vt:bool>
  </property>
  <property fmtid="{D5CDD505-2E9C-101B-9397-08002B2CF9AE}" pid="13" name="chkTaglines">
    <vt:bool>true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true</vt:bool>
  </property>
  <property fmtid="{D5CDD505-2E9C-101B-9397-08002B2CF9AE}" pid="18" name="optFooterCVLDocNo">
    <vt:bool>true</vt:bool>
  </property>
  <property fmtid="{D5CDD505-2E9C-101B-9397-08002B2CF9AE}" pid="19" name="optFooterCVLCopyright">
    <vt:bool>true</vt:bool>
  </property>
  <property fmtid="{D5CDD505-2E9C-101B-9397-08002B2CF9AE}" pid="20" name="optEnterText1">
    <vt:bool>true</vt:bool>
  </property>
  <property fmtid="{D5CDD505-2E9C-101B-9397-08002B2CF9AE}" pid="21" name="optFooterCVLConfLabel">
    <vt:bool>true</vt:bool>
  </property>
  <property fmtid="{D5CDD505-2E9C-101B-9397-08002B2CF9AE}" pid="22" name="optEnterText2">
    <vt:bool>true</vt:bool>
  </property>
  <property fmtid="{D5CDD505-2E9C-101B-9397-08002B2CF9AE}" pid="23" name="optFooterCVLTitle">
    <vt:bool>true</vt:bool>
  </property>
  <property fmtid="{D5CDD505-2E9C-101B-9397-08002B2CF9AE}" pid="24" name="optFooterCVLPrep">
    <vt:bool>true</vt:bool>
  </property>
  <property fmtid="{D5CDD505-2E9C-101B-9397-08002B2CF9AE}" pid="25" name="optEnterText3">
    <vt:bool>true</vt:bool>
  </property>
  <property fmtid="{D5CDD505-2E9C-101B-9397-08002B2CF9AE}" pid="26" name="optFooterCVLDate">
    <vt:bool>true</vt:bool>
  </property>
  <property fmtid="{D5CDD505-2E9C-101B-9397-08002B2CF9AE}" pid="27" name="optEnterText4">
    <vt:bool>true</vt:bool>
  </property>
  <property fmtid="{D5CDD505-2E9C-101B-9397-08002B2CF9AE}" pid="28" name="LeftFooterField">
    <vt:lpwstr>© Ericsson AB 2017</vt:lpwstr>
  </property>
  <property fmtid="{D5CDD505-2E9C-101B-9397-08002B2CF9AE}" pid="29" name="MiddleFooterField">
    <vt:lpwstr>Public</vt:lpwstr>
  </property>
  <property fmtid="{D5CDD505-2E9C-101B-9397-08002B2CF9AE}" pid="30" name="RightFooterField">
    <vt:lpwstr/>
  </property>
  <property fmtid="{D5CDD505-2E9C-101B-9397-08002B2CF9AE}" pid="31" name="RightFooterField2">
    <vt:lpwstr>2017-03-31</vt:lpwstr>
  </property>
  <property fmtid="{D5CDD505-2E9C-101B-9397-08002B2CF9AE}" pid="32" name="TotalNumb">
    <vt:bool>true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2017-03-31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