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2" r:id="rId3"/>
    <p:sldId id="28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>
        <p:scale>
          <a:sx n="66" d="100"/>
          <a:sy n="66" d="100"/>
        </p:scale>
        <p:origin x="-1506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136904" cy="1470025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</a:t>
            </a:r>
            <a:r>
              <a:rPr lang="en-US" altLang="zh-CN" dirty="0" smtClean="0"/>
              <a:t>UE </a:t>
            </a:r>
            <a:r>
              <a:rPr lang="en-US" altLang="zh-CN" dirty="0" smtClean="0"/>
              <a:t>capability of beam </a:t>
            </a:r>
            <a:r>
              <a:rPr lang="en-US" altLang="zh-CN" dirty="0"/>
              <a:t>correspondence </a:t>
            </a:r>
            <a:r>
              <a:rPr lang="en-US" altLang="zh-CN" dirty="0" smtClean="0"/>
              <a:t>reporting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9668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2792" y="212635"/>
            <a:ext cx="86596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3GPP TSG RAN WG1 NR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#88Bis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R1-1706536 Spokane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, USA,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– 7th April,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2017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8.1.1.4.2</a:t>
            </a:r>
            <a:endParaRPr lang="en-US" altLang="ko-KR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altLang="zh-CN" sz="1800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</a:t>
            </a:r>
            <a:r>
              <a:rPr lang="en-US" altLang="zh-CN" sz="1800" b="1" u="sng" dirty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:</a:t>
            </a:r>
            <a:endParaRPr lang="zh-CN" altLang="zh-CN" sz="1800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sz="1800" dirty="0">
                <a:latin typeface="Times"/>
                <a:ea typeface="MS Mincho"/>
                <a:cs typeface="Times New Roman"/>
              </a:rPr>
              <a:t>Support capability indication of UE beam correspondence related information to TRP</a:t>
            </a:r>
            <a:endParaRPr lang="zh-CN" altLang="zh-CN" sz="1800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1600" dirty="0">
                <a:latin typeface="Times"/>
                <a:ea typeface="MS Mincho"/>
                <a:cs typeface="Times New Roman"/>
              </a:rPr>
              <a:t>FFS details including capability definition,  case(s) (if any) when the indication is not necessary</a:t>
            </a:r>
            <a:endParaRPr lang="zh-CN" altLang="zh-CN" sz="1600" dirty="0">
              <a:latin typeface="Times"/>
              <a:ea typeface="Batang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1800" b="1" u="sng" dirty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</a:t>
            </a:r>
            <a:r>
              <a:rPr lang="en-US" altLang="zh-CN" sz="1800" b="1" dirty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:</a:t>
            </a:r>
            <a:endParaRPr lang="zh-CN" altLang="zh-CN" sz="1800" dirty="0">
              <a:latin typeface="Times"/>
              <a:ea typeface="Batang"/>
              <a:cs typeface="Times New Roman"/>
            </a:endParaRPr>
          </a:p>
          <a:p>
            <a:pPr lvl="0"/>
            <a:r>
              <a:rPr lang="en-US" altLang="zh-CN" sz="1800" dirty="0">
                <a:latin typeface="Times"/>
                <a:ea typeface="Batang"/>
                <a:cs typeface="Times New Roman"/>
              </a:rPr>
              <a:t>For the definition </a:t>
            </a:r>
            <a:r>
              <a:rPr lang="en-US" altLang="zh-CN" sz="1800" dirty="0">
                <a:latin typeface="Times"/>
                <a:ea typeface="MS Mincho"/>
                <a:cs typeface="Times New Roman"/>
              </a:rPr>
              <a:t>of beam correspondence:</a:t>
            </a:r>
            <a:endParaRPr lang="zh-CN" altLang="zh-CN" sz="1800" dirty="0">
              <a:latin typeface="Times"/>
              <a:ea typeface="Batang"/>
              <a:cs typeface="Times New Roman"/>
            </a:endParaRPr>
          </a:p>
          <a:p>
            <a:pPr lvl="1">
              <a:buFont typeface="Courier New"/>
              <a:buChar char="o"/>
            </a:pPr>
            <a:r>
              <a:rPr lang="en-US" altLang="zh-CN" sz="1600" dirty="0">
                <a:latin typeface="Times"/>
                <a:ea typeface="MS Mincho"/>
                <a:cs typeface="Times New Roman"/>
              </a:rPr>
              <a:t>Confirm the previous working assumption of the definition</a:t>
            </a:r>
            <a:endParaRPr lang="zh-CN" altLang="zh-CN" sz="1600" dirty="0">
              <a:latin typeface="Times"/>
              <a:ea typeface="Batang"/>
              <a:cs typeface="Times New Roman"/>
            </a:endParaRPr>
          </a:p>
          <a:p>
            <a:pPr lvl="2">
              <a:buFont typeface="Wingdings"/>
              <a:buChar char=""/>
            </a:pPr>
            <a:r>
              <a:rPr lang="en-US" altLang="zh-CN" sz="1600" dirty="0">
                <a:latin typeface="Times"/>
                <a:ea typeface="MS Mincho"/>
                <a:cs typeface="Times New Roman"/>
              </a:rPr>
              <a:t>Note: this definition/terminology is for convenience of discussion</a:t>
            </a:r>
            <a:endParaRPr lang="zh-CN" altLang="zh-CN" sz="1600" dirty="0">
              <a:latin typeface="Times"/>
              <a:ea typeface="Batang"/>
              <a:cs typeface="Times New Roman"/>
            </a:endParaRPr>
          </a:p>
          <a:p>
            <a:pPr lvl="1">
              <a:buFont typeface="Courier New"/>
              <a:buChar char="o"/>
            </a:pPr>
            <a:r>
              <a:rPr lang="en-US" altLang="zh-CN" sz="1600" dirty="0">
                <a:latin typeface="Times"/>
                <a:ea typeface="MS Mincho"/>
                <a:cs typeface="Times New Roman"/>
              </a:rPr>
              <a:t>The detailed performance conditions are up to </a:t>
            </a:r>
            <a:r>
              <a:rPr lang="en-US" altLang="zh-CN" sz="1600" dirty="0" smtClean="0">
                <a:latin typeface="Times"/>
                <a:ea typeface="MS Mincho"/>
                <a:cs typeface="Times New Roman"/>
              </a:rPr>
              <a:t>RAN4</a:t>
            </a:r>
            <a:endParaRPr lang="en-US" altLang="zh-CN" sz="1600" dirty="0" smtClean="0">
              <a:latin typeface="Times"/>
              <a:ea typeface="Batang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1900" dirty="0">
                <a:highlight>
                  <a:srgbClr val="808000"/>
                </a:highlight>
                <a:latin typeface="Times"/>
                <a:ea typeface="MS Mincho"/>
                <a:cs typeface="Times New Roman"/>
              </a:rPr>
              <a:t>Working assumption:</a:t>
            </a:r>
            <a:endParaRPr lang="zh-CN" altLang="zh-CN" sz="1900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685800" algn="l"/>
              </a:tabLst>
            </a:pPr>
            <a:r>
              <a:rPr lang="en-GB" altLang="zh-CN" sz="1900" dirty="0">
                <a:latin typeface="Times"/>
                <a:ea typeface="MS Mincho"/>
                <a:cs typeface="Times New Roman"/>
              </a:rPr>
              <a:t>The followings are defined as </a:t>
            </a:r>
            <a:r>
              <a:rPr lang="en-US" altLang="zh-CN" sz="1900" dirty="0" err="1">
                <a:latin typeface="Times"/>
                <a:ea typeface="MS Mincho"/>
                <a:cs typeface="Times New Roman"/>
              </a:rPr>
              <a:t>Tx</a:t>
            </a:r>
            <a:r>
              <a:rPr lang="en-US" altLang="zh-CN" sz="1900" dirty="0">
                <a:latin typeface="Times"/>
                <a:ea typeface="MS Mincho"/>
                <a:cs typeface="Times New Roman"/>
              </a:rPr>
              <a:t>/Rx </a:t>
            </a:r>
            <a:r>
              <a:rPr lang="en-GB" altLang="zh-CN" sz="1900" dirty="0">
                <a:latin typeface="Times"/>
                <a:ea typeface="MS Mincho"/>
                <a:cs typeface="Times New Roman"/>
              </a:rPr>
              <a:t>beam correspondence at TRP and UE :</a:t>
            </a:r>
            <a:endParaRPr lang="zh-CN" altLang="zh-CN" sz="1900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1700" dirty="0" err="1">
                <a:latin typeface="Times"/>
                <a:ea typeface="MS Mincho"/>
                <a:cs typeface="Times New Roman"/>
              </a:rPr>
              <a:t>Tx</a:t>
            </a:r>
            <a:r>
              <a:rPr lang="en-US" altLang="zh-CN" sz="1700" dirty="0">
                <a:latin typeface="Times"/>
                <a:ea typeface="MS Mincho"/>
                <a:cs typeface="Times New Roman"/>
              </a:rPr>
              <a:t>/Rx beam </a:t>
            </a:r>
            <a:r>
              <a:rPr lang="en-GB" altLang="zh-CN" sz="1700" dirty="0">
                <a:latin typeface="Times"/>
                <a:ea typeface="MS Mincho"/>
                <a:cs typeface="Times New Roman"/>
              </a:rPr>
              <a:t>correspondence </a:t>
            </a:r>
            <a:r>
              <a:rPr lang="en-US" altLang="zh-CN" sz="1700" dirty="0">
                <a:latin typeface="Times"/>
                <a:ea typeface="MS Mincho"/>
                <a:cs typeface="Times New Roman"/>
              </a:rPr>
              <a:t>at TRP holds if at least one of the following is satisfied:</a:t>
            </a:r>
            <a:endParaRPr lang="zh-CN" altLang="zh-CN" sz="1700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sz="1700" dirty="0">
                <a:latin typeface="Times"/>
                <a:ea typeface="MS Mincho"/>
                <a:cs typeface="Times New Roman"/>
              </a:rPr>
              <a:t>TRP is able to determine a TRP Rx beam for the uplink reception based on UE’s downlink measurement on TRP’s one or more </a:t>
            </a:r>
            <a:r>
              <a:rPr lang="en-US" altLang="zh-CN" sz="1700" dirty="0" err="1">
                <a:latin typeface="Times"/>
                <a:ea typeface="MS Mincho"/>
                <a:cs typeface="Times New Roman"/>
              </a:rPr>
              <a:t>Tx</a:t>
            </a:r>
            <a:r>
              <a:rPr lang="en-US" altLang="zh-CN" sz="1700" dirty="0">
                <a:latin typeface="Times"/>
                <a:ea typeface="MS Mincho"/>
                <a:cs typeface="Times New Roman"/>
              </a:rPr>
              <a:t> beams.</a:t>
            </a:r>
            <a:endParaRPr lang="zh-CN" altLang="zh-CN" sz="1700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GB" altLang="zh-CN" sz="1700" dirty="0">
                <a:latin typeface="Times"/>
                <a:ea typeface="MS Mincho"/>
                <a:cs typeface="Times New Roman"/>
              </a:rPr>
              <a:t>TRP is able to determine a TRP </a:t>
            </a:r>
            <a:r>
              <a:rPr lang="en-GB" altLang="zh-CN" sz="1700" dirty="0" err="1">
                <a:latin typeface="Times"/>
                <a:ea typeface="MS Mincho"/>
                <a:cs typeface="Times New Roman"/>
              </a:rPr>
              <a:t>Tx</a:t>
            </a:r>
            <a:r>
              <a:rPr lang="en-GB" altLang="zh-CN" sz="1700" dirty="0">
                <a:latin typeface="Times"/>
                <a:ea typeface="MS Mincho"/>
                <a:cs typeface="Times New Roman"/>
              </a:rPr>
              <a:t> beam for the downlink transmission based on TRP’s uplink measurement on TRP’s one or more Rx beams</a:t>
            </a:r>
            <a:endParaRPr lang="zh-CN" altLang="zh-CN" sz="1700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1700" dirty="0" err="1">
                <a:latin typeface="Times"/>
                <a:ea typeface="MS Mincho"/>
                <a:cs typeface="Times New Roman"/>
              </a:rPr>
              <a:t>Tx</a:t>
            </a:r>
            <a:r>
              <a:rPr lang="en-US" altLang="zh-CN" sz="1700" dirty="0">
                <a:latin typeface="Times"/>
                <a:ea typeface="MS Mincho"/>
                <a:cs typeface="Times New Roman"/>
              </a:rPr>
              <a:t>/Rx beam </a:t>
            </a:r>
            <a:r>
              <a:rPr lang="en-GB" altLang="zh-CN" sz="1700" dirty="0">
                <a:latin typeface="Times"/>
                <a:ea typeface="MS Mincho"/>
                <a:cs typeface="Times New Roman"/>
              </a:rPr>
              <a:t>correspondence </a:t>
            </a:r>
            <a:r>
              <a:rPr lang="en-US" altLang="zh-CN" sz="1700" dirty="0">
                <a:latin typeface="Times"/>
                <a:ea typeface="MS Mincho"/>
                <a:cs typeface="Times New Roman"/>
              </a:rPr>
              <a:t>at UE holds if at least one of the following is satisfied: </a:t>
            </a:r>
            <a:endParaRPr lang="zh-CN" altLang="zh-CN" sz="1700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sz="1700" dirty="0">
                <a:latin typeface="Times"/>
                <a:ea typeface="MS Mincho"/>
                <a:cs typeface="Times New Roman"/>
              </a:rPr>
              <a:t>UE is able to determine a UE </a:t>
            </a:r>
            <a:r>
              <a:rPr lang="en-US" altLang="zh-CN" sz="1700" dirty="0" err="1">
                <a:latin typeface="Times"/>
                <a:ea typeface="MS Mincho"/>
                <a:cs typeface="Times New Roman"/>
              </a:rPr>
              <a:t>Tx</a:t>
            </a:r>
            <a:r>
              <a:rPr lang="en-US" altLang="zh-CN" sz="1700" dirty="0">
                <a:latin typeface="Times"/>
                <a:ea typeface="MS Mincho"/>
                <a:cs typeface="Times New Roman"/>
              </a:rPr>
              <a:t> beam for the uplink transmission based on UE’s downlink measurement on UE’s one or more Rx beams.</a:t>
            </a:r>
            <a:endParaRPr lang="zh-CN" altLang="zh-CN" sz="1700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GB" altLang="zh-CN" sz="1700" dirty="0">
                <a:latin typeface="Times"/>
                <a:ea typeface="MS Mincho"/>
                <a:cs typeface="Times New Roman"/>
              </a:rPr>
              <a:t>UE is able to determine a UE Rx beam for the downlink reception based on TRP’s indication based on uplink measurement on UE’s one or more </a:t>
            </a:r>
            <a:r>
              <a:rPr lang="en-GB" altLang="zh-CN" sz="1700" dirty="0" err="1">
                <a:latin typeface="Times"/>
                <a:ea typeface="MS Mincho"/>
                <a:cs typeface="Times New Roman"/>
              </a:rPr>
              <a:t>Tx</a:t>
            </a:r>
            <a:r>
              <a:rPr lang="en-GB" altLang="zh-CN" sz="1700" dirty="0">
                <a:latin typeface="Times"/>
                <a:ea typeface="MS Mincho"/>
                <a:cs typeface="Times New Roman"/>
              </a:rPr>
              <a:t> beams.</a:t>
            </a:r>
            <a:endParaRPr lang="zh-CN" altLang="zh-CN" sz="1700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GB" altLang="zh-CN" sz="1700" dirty="0">
                <a:latin typeface="Times"/>
                <a:ea typeface="MS Mincho"/>
                <a:cs typeface="Times New Roman"/>
              </a:rPr>
              <a:t>More refined definition can still be discussed</a:t>
            </a:r>
            <a:endParaRPr lang="zh-CN" altLang="zh-CN" sz="1700" dirty="0">
              <a:latin typeface="Times"/>
              <a:ea typeface="Batang"/>
              <a:cs typeface="Times New Roman"/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71595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/>
          </a:bodyPr>
          <a:lstStyle/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400" dirty="0" smtClean="0">
                <a:latin typeface="Times" pitchFamily="18" charset="0"/>
                <a:cs typeface="Times" pitchFamily="18" charset="0"/>
              </a:rPr>
              <a:t>NR supports to report UE capability of beam correspondence by RACH </a:t>
            </a:r>
            <a:r>
              <a:rPr lang="en-US" altLang="zh-CN" sz="2400" dirty="0">
                <a:latin typeface="Times" pitchFamily="18" charset="0"/>
                <a:cs typeface="Times" pitchFamily="18" charset="0"/>
              </a:rPr>
              <a:t>procedure, FFS</a:t>
            </a:r>
            <a:r>
              <a:rPr lang="en-US" altLang="zh-CN" sz="2400" dirty="0" smtClean="0">
                <a:latin typeface="Times" pitchFamily="18" charset="0"/>
                <a:cs typeface="Times" pitchFamily="18" charset="0"/>
              </a:rPr>
              <a:t>:</a:t>
            </a:r>
          </a:p>
          <a:p>
            <a:pPr marL="742950" lvl="2" indent="-34290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altLang="zh-CN" sz="2000" dirty="0" smtClean="0">
                <a:latin typeface="Times" pitchFamily="18" charset="0"/>
                <a:cs typeface="Times" pitchFamily="18" charset="0"/>
              </a:rPr>
              <a:t>via Msg. 1 (e.g., separate resource for preamble transmission) or </a:t>
            </a:r>
          </a:p>
          <a:p>
            <a:pPr marL="742950" lvl="2" indent="-34290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altLang="zh-CN" sz="2000" dirty="0" smtClean="0">
                <a:latin typeface="Times" pitchFamily="18" charset="0"/>
                <a:cs typeface="Times" pitchFamily="18" charset="0"/>
              </a:rPr>
              <a:t>via Msg. 3.</a:t>
            </a:r>
          </a:p>
        </p:txBody>
      </p:sp>
    </p:spTree>
    <p:extLst>
      <p:ext uri="{BB962C8B-B14F-4D97-AF65-F5344CB8AC3E}">
        <p14:creationId xmlns:p14="http://schemas.microsoft.com/office/powerpoint/2010/main" val="144781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8582</TotalTime>
  <Words>295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UE capability of beam correspondence reporting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MarkXiong</cp:lastModifiedBy>
  <cp:revision>140</cp:revision>
  <dcterms:created xsi:type="dcterms:W3CDTF">2016-10-08T04:16:51Z</dcterms:created>
  <dcterms:modified xsi:type="dcterms:W3CDTF">2017-04-05T15:45:34Z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(2)1TUvVkXGvjOhXeT9J0fJ8E/mw/TRY2mC5AFEFP4C7PHYwXdct9NNC3z3yN0FmQiNYjrfoKs4
rNUXbpmA4KaMm2Qb9WFsYZxdA8fri0dNTUnXSouF7n8jwSYsN4CyJxgZRfeIYPgn5TV4N6IU
BbMr2SGVkh9JQmLhyxDXTlIA5ZiMxU3KJfIIEQbunH4IKl8sw0ftGfObN8O3vNVMkm4Xhx3A
0ZiMeDVwNe9+j1YMls</vt:lpwstr>
  </property>
  <property fmtid="{D5CDD505-2E9C-101B-9397-08002B2CF9AE}" pid="3" name="_2015_ms_pID_7253431">
    <vt:lpwstr>baBg/pI+L1+4vQXfvqDQ+CTaAKtjJB+By3MKvf2jCuGp/kZ9FvpbWW
1Afx7bktNiDd+Fo0fpc3/NbAYPhnPMnubciiIvBlivuB3fFDoaW8vjmpPlzFqH1D9rrtjquR
7FV+OmeRiv8WNgFYMBottcQnj3bj0im1QThij7/7tC7MITI6jLXiLp4/3CBm75AKTDFg1Z7k
qrkUY9qhY4MicbQs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1476277922</vt:lpwstr>
  </property>
  <property fmtid="{5C58129F-E5B8-477A-9B38-B3E54BFA04C8}" pid="2">
    <vt:lpwstr>2A02109ED4621D176B14DF1942495BFA96417BFF1D88F9003C6F9AF73A7930AA</vt:lpwstr>
  </property>
</Properties>
</file>