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6" r:id="rId3"/>
    <p:sldId id="270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01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9D8F2-0718-4C6C-B4F2-EBDE36ABD667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A7FF6-F562-442F-8B83-30F144D3B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51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22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9163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122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492896"/>
            <a:ext cx="8146685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Way </a:t>
            </a:r>
            <a:r>
              <a:rPr lang="en-US" dirty="0"/>
              <a:t>forward on </a:t>
            </a:r>
            <a:r>
              <a:rPr lang="en-US" dirty="0" smtClean="0"/>
              <a:t>the semi-static transmission direction configuration for NR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8.1.8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5616" y="4797152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Intel Corporation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#88b</a:t>
            </a:r>
            <a:r>
              <a:rPr lang="pt-BR" b="1" dirty="0"/>
              <a:t>				        </a:t>
            </a:r>
            <a:r>
              <a:rPr lang="pt-BR" b="1" dirty="0" smtClean="0"/>
              <a:t>	</a:t>
            </a:r>
            <a:r>
              <a:rPr lang="pt-BR" b="1" dirty="0"/>
              <a:t>R1-1706516</a:t>
            </a:r>
            <a:endParaRPr lang="en-US" dirty="0"/>
          </a:p>
          <a:p>
            <a:r>
              <a:rPr lang="en-GB" b="1" dirty="0" smtClean="0"/>
              <a:t>Spokane, USA, </a:t>
            </a:r>
            <a:r>
              <a:rPr lang="en-US" b="1" dirty="0" smtClean="0"/>
              <a:t>3</a:t>
            </a:r>
            <a:r>
              <a:rPr lang="en-US" b="1" baseline="30000" dirty="0" smtClean="0"/>
              <a:t>rd</a:t>
            </a:r>
            <a:r>
              <a:rPr lang="en-US" b="1" dirty="0" smtClean="0"/>
              <a:t> – 7</a:t>
            </a:r>
            <a:r>
              <a:rPr lang="en-US" b="1" baseline="30000" dirty="0" smtClean="0"/>
              <a:t>th</a:t>
            </a:r>
            <a:r>
              <a:rPr lang="en-US" b="1" dirty="0" smtClean="0"/>
              <a:t> April 2017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60851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/>
              <a:t>In RAN1 NR Ad-Hoc Meeting #1, the following agreements were made:</a:t>
            </a:r>
          </a:p>
          <a:p>
            <a:pPr lvl="0"/>
            <a:r>
              <a:rPr lang="en-US" dirty="0"/>
              <a:t>NR supports efficient adjacent channel co-existence with LTE-TDD using UL-DL configurations 0,1,2,3,4,5 in unpaired spectrum  </a:t>
            </a:r>
          </a:p>
          <a:p>
            <a:pPr lvl="1"/>
            <a:r>
              <a:rPr lang="en-US" dirty="0"/>
              <a:t>FFS detailed mechanism</a:t>
            </a:r>
          </a:p>
          <a:p>
            <a:pPr lvl="0"/>
            <a:r>
              <a:rPr lang="en-US" dirty="0"/>
              <a:t>NR supports efficient adjacent channel co-existence with LTE-TDD using all the special </a:t>
            </a:r>
            <a:r>
              <a:rPr lang="en-US" dirty="0" err="1"/>
              <a:t>subframe</a:t>
            </a:r>
            <a:r>
              <a:rPr lang="en-US" dirty="0"/>
              <a:t> configurations in unpaired spectrum</a:t>
            </a:r>
          </a:p>
          <a:p>
            <a:pPr lvl="0"/>
            <a:r>
              <a:rPr lang="en-US" dirty="0"/>
              <a:t>Notes:</a:t>
            </a:r>
          </a:p>
          <a:p>
            <a:pPr lvl="1"/>
            <a:r>
              <a:rPr lang="en-US" dirty="0"/>
              <a:t>The above bullets does not necessarily imply that two or more frame structures are to be defined for NR</a:t>
            </a:r>
          </a:p>
          <a:p>
            <a:pPr lvl="1"/>
            <a:r>
              <a:rPr lang="en-US" dirty="0"/>
              <a:t>The wording “efficient” in the above two bullets does not imply exact alignment of configurations</a:t>
            </a:r>
          </a:p>
          <a:p>
            <a:pPr lvl="1"/>
            <a:r>
              <a:rPr lang="en-US" dirty="0"/>
              <a:t>RAN1 has agreed the following</a:t>
            </a:r>
          </a:p>
          <a:p>
            <a:pPr lvl="2"/>
            <a:r>
              <a:rPr lang="en-US" dirty="0"/>
              <a:t>Design at least one semi-statically assigned DL/UL transmission direction configuration for NR that avoids DL/UL interference with at least one LTE TDD DL/UL configuration and special </a:t>
            </a:r>
            <a:r>
              <a:rPr lang="en-US" dirty="0" err="1"/>
              <a:t>subframe</a:t>
            </a:r>
            <a:r>
              <a:rPr lang="en-US" dirty="0"/>
              <a:t> </a:t>
            </a:r>
            <a:r>
              <a:rPr lang="en-US" dirty="0" smtClean="0"/>
              <a:t>configuration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46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259228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 smtClean="0"/>
              <a:t>For non-collocated LTE-NR adjacent channel coexistence, the NR system can better adapt to varying DL/UL traffic demand by introducing ‘flexible’ </a:t>
            </a:r>
            <a:r>
              <a:rPr lang="en-US" dirty="0" err="1" smtClean="0"/>
              <a:t>subframe</a:t>
            </a:r>
            <a:r>
              <a:rPr lang="en-US" dirty="0" smtClean="0"/>
              <a:t>, which can be flexibly used for either DL or UL up to </a:t>
            </a:r>
            <a:r>
              <a:rPr lang="en-US" dirty="0" err="1" smtClean="0"/>
              <a:t>gNB</a:t>
            </a:r>
            <a:r>
              <a:rPr lang="en-US" dirty="0" smtClean="0"/>
              <a:t> decision.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Example)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 rotWithShape="1">
          <a:blip r:embed="rId3"/>
          <a:srcRect l="57680"/>
          <a:stretch/>
        </p:blipFill>
        <p:spPr>
          <a:xfrm>
            <a:off x="2481399" y="4246521"/>
            <a:ext cx="4181202" cy="123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08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52528"/>
          </a:xfrm>
        </p:spPr>
        <p:txBody>
          <a:bodyPr>
            <a:normAutofit/>
          </a:bodyPr>
          <a:lstStyle/>
          <a:p>
            <a:r>
              <a:rPr lang="en-US" dirty="0" smtClean="0"/>
              <a:t>The semi-statically </a:t>
            </a:r>
            <a:r>
              <a:rPr lang="en-US" dirty="0"/>
              <a:t>assigned DL/UL transmission direction configuration for </a:t>
            </a:r>
            <a:r>
              <a:rPr lang="en-US" dirty="0" smtClean="0"/>
              <a:t>NR can be constituted of DL</a:t>
            </a:r>
            <a:r>
              <a:rPr lang="en-US" dirty="0"/>
              <a:t>, UL, S (special), </a:t>
            </a:r>
            <a:r>
              <a:rPr lang="en-US" dirty="0" smtClean="0"/>
              <a:t>or F </a:t>
            </a:r>
            <a:r>
              <a:rPr lang="en-US" dirty="0"/>
              <a:t>(flexible) </a:t>
            </a:r>
            <a:r>
              <a:rPr lang="en-US" dirty="0" err="1" smtClean="0"/>
              <a:t>subframe</a:t>
            </a:r>
            <a:r>
              <a:rPr lang="en-US" dirty="0" smtClean="0"/>
              <a:t> types, </a:t>
            </a:r>
            <a:r>
              <a:rPr lang="en-US" dirty="0"/>
              <a:t>where the </a:t>
            </a:r>
            <a:r>
              <a:rPr lang="en-US" dirty="0" err="1" smtClean="0"/>
              <a:t>subframe</a:t>
            </a:r>
            <a:r>
              <a:rPr lang="en-US" dirty="0" smtClean="0"/>
              <a:t> </a:t>
            </a:r>
            <a:r>
              <a:rPr lang="en-US" dirty="0"/>
              <a:t>type F is intended to be flexibly used for either DL or UL.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5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4529</TotalTime>
  <Words>231</Words>
  <Application>Microsoft Office PowerPoint</Application>
  <PresentationFormat>On-screen Show (4:3)</PresentationFormat>
  <Paragraphs>23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Way forward on the semi-static transmission direction configuration for NR  For: Decision AI: 8.1.8</vt:lpstr>
      <vt:lpstr>Background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Intel Corporation</dc:creator>
  <cp:keywords>CTPClassification=CTP_PUBLIC:VisualMarkings=</cp:keywords>
  <cp:lastModifiedBy>Jeon, Jeongho</cp:lastModifiedBy>
  <cp:revision>190</cp:revision>
  <dcterms:created xsi:type="dcterms:W3CDTF">2014-11-14T08:47:07Z</dcterms:created>
  <dcterms:modified xsi:type="dcterms:W3CDTF">2017-04-05T15:47:19Z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b7df1b49-8c23-463e-8f08-d0a1d84fc5b1</vt:lpwstr>
  </property>
  <property fmtid="{D5CDD505-2E9C-101B-9397-08002B2CF9AE}" pid="3" name="CTP_TimeStamp">
    <vt:lpwstr>2016-11-17 01:04:32Z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