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9" r:id="rId4"/>
    <p:sldId id="260" r:id="rId5"/>
    <p:sldId id="265" r:id="rId6"/>
    <p:sldId id="268" r:id="rId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Huiling" initials="LH" lastIdx="1" clrIdx="0">
    <p:extLst>
      <p:ext uri="{19B8F6BF-5375-455C-9EA6-DF929625EA0E}">
        <p15:presenceInfo xmlns:p15="http://schemas.microsoft.com/office/powerpoint/2012/main" userId="S-1-5-21-499036315-310256031-3040617297-5766" providerId="AD"/>
      </p:ext>
    </p:extLst>
  </p:cmAuthor>
  <p:cmAuthor id="2" name="Md Saifur Rahman" initials="MSR" lastIdx="1" clrIdx="1">
    <p:extLst>
      <p:ext uri="{19B8F6BF-5375-455C-9EA6-DF929625EA0E}">
        <p15:presenceInfo xmlns:p15="http://schemas.microsoft.com/office/powerpoint/2012/main" userId="S-1-5-21-1113485638-12673345-929701000-2800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单击以编辑母版副标题样式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208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9614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5710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03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6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R1-1706507</a:t>
            </a:r>
            <a:endParaRPr kumimoji="1" lang="ja-JP" altLang="en-US" sz="2400" dirty="0"/>
          </a:p>
        </p:txBody>
      </p:sp>
      <p:sp>
        <p:nvSpPr>
          <p:cNvPr id="10" name="标题 1"/>
          <p:cNvSpPr>
            <a:spLocks noGrp="1"/>
          </p:cNvSpPr>
          <p:nvPr/>
        </p:nvSpPr>
        <p:spPr bwMode="auto">
          <a:xfrm>
            <a:off x="685800" y="2693987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 smtClean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WF on Codebook Design for NR CSI Feedback Type I</a:t>
            </a:r>
          </a:p>
        </p:txBody>
      </p:sp>
      <p:sp>
        <p:nvSpPr>
          <p:cNvPr id="12" name="副标题 2"/>
          <p:cNvSpPr>
            <a:spLocks noGrp="1"/>
          </p:cNvSpPr>
          <p:nvPr/>
        </p:nvSpPr>
        <p:spPr bwMode="auto">
          <a:xfrm>
            <a:off x="1371600" y="4018747"/>
            <a:ext cx="6400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kumimoji="1" sz="280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Char char="•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charset="0"/>
              <a:buChar char="»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05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/>
              <a:t>NTT DOCOMO, LG Electronics, Samsung, Ericsson, …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312763" y="396240"/>
            <a:ext cx="45356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r>
              <a:rPr lang="en-US" altLang="zh-CN" sz="2000" dirty="0"/>
              <a:t>3GPP TSG RAN WG1 Meeting #88bis</a:t>
            </a:r>
          </a:p>
          <a:p>
            <a:r>
              <a:rPr lang="en-US" altLang="zh-CN" sz="2000" dirty="0"/>
              <a:t>Spokane, USA 3rd - 7th April 2017</a:t>
            </a:r>
          </a:p>
          <a:p>
            <a:r>
              <a:rPr lang="en-US" altLang="zh-CN" sz="2000" dirty="0"/>
              <a:t>Agenda item: 8.1.2.3.4</a:t>
            </a:r>
          </a:p>
        </p:txBody>
      </p:sp>
    </p:spTree>
    <p:extLst>
      <p:ext uri="{BB962C8B-B14F-4D97-AF65-F5344CB8AC3E}">
        <p14:creationId xmlns:p14="http://schemas.microsoft.com/office/powerpoint/2010/main" val="3750739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 bwMode="auto">
          <a:xfrm>
            <a:off x="0" y="215034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Background</a:t>
            </a:r>
          </a:p>
        </p:txBody>
      </p:sp>
      <p:pic>
        <p:nvPicPr>
          <p:cNvPr id="5" name="内容占位符 6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3433" y="870939"/>
            <a:ext cx="8848107" cy="540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9801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 bwMode="auto">
          <a:xfrm>
            <a:off x="0" y="215034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/>
              <p:cNvSpPr>
                <a:spLocks noGrp="1"/>
              </p:cNvSpPr>
              <p:nvPr/>
            </p:nvSpPr>
            <p:spPr bwMode="auto">
              <a:xfrm>
                <a:off x="161925" y="796348"/>
                <a:ext cx="8820150" cy="55264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65113" indent="-2651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  <a:defRPr kumimoji="1" sz="18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44500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Arial" pitchFamily="34" charset="0"/>
                  <a:buChar char="•"/>
                  <a:defRPr kumimoji="1" sz="18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2pPr>
                <a:lvl3pPr marL="623888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Arial" pitchFamily="34" charset="0"/>
                  <a:buChar char="»"/>
                  <a:defRPr kumimoji="1" sz="16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3pPr>
                <a:lvl4pPr marL="803275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Times New Roman" pitchFamily="18" charset="0"/>
                  <a:buChar char="–"/>
                  <a:defRPr kumimoji="1" sz="1400" i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4pPr>
                <a:lvl5pPr marL="982663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Wingdings" pitchFamily="2" charset="2"/>
                  <a:buChar char="ü"/>
                  <a:defRPr kumimoji="1" sz="1200" i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indent="0" algn="just">
                  <a:spcAft>
                    <a:spcPts val="0"/>
                  </a:spcAft>
                  <a:buNone/>
                </a:pPr>
                <a:r>
                  <a:rPr lang="en-GB" altLang="zh-CN" sz="1600" b="1" u="sng" dirty="0">
                    <a:highlight>
                      <a:srgbClr val="00FF00"/>
                    </a:highlight>
                    <a:latin typeface="Times" panose="02020603050405020304" pitchFamily="18" charset="0"/>
                    <a:ea typeface="MS Mincho" panose="02020609040205080304" pitchFamily="49" charset="-128"/>
                    <a:cs typeface="Times New Roman" panose="02020603050405020304" pitchFamily="18" charset="0"/>
                  </a:rPr>
                  <a:t>Agreements:</a:t>
                </a:r>
                <a:endParaRPr lang="en-US" sz="1600" b="1" u="sng" dirty="0">
                  <a:solidFill>
                    <a:schemeClr val="tx1"/>
                  </a:solidFill>
                </a:endParaRPr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</a:rPr>
                  <a:t>For Type I single panel codebook,</a:t>
                </a:r>
              </a:p>
              <a:p>
                <a:pPr lvl="2">
                  <a:buClrTx/>
                </a:pPr>
                <a:r>
                  <a:rPr lang="en-US" sz="1400" dirty="0">
                    <a:solidFill>
                      <a:schemeClr val="tx1"/>
                    </a:solidFill>
                  </a:rPr>
                  <a:t>For W1, also consider:</a:t>
                </a:r>
              </a:p>
              <a:p>
                <a:pPr marL="728028" lvl="2" indent="0">
                  <a:buNone/>
                </a:pPr>
                <a:r>
                  <a:rPr kumimoji="0" lang="en-GB" altLang="zh-CN" sz="1400" kern="12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Alt 5: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sz="1400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𝑾</m:t>
                        </m:r>
                      </m:e>
                      <m:sub>
                        <m:r>
                          <a:rPr kumimoji="0" lang="en-US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kumimoji="0" lang="en-US" altLang="zh-CN" sz="14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0" lang="en-US" altLang="zh-CN" sz="14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1400" b="1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kumimoji="0" lang="en-US" altLang="zh-CN" sz="14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0" lang="en-US" altLang="zh-CN" sz="1400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1400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0" lang="en-US" altLang="zh-CN" sz="14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1400" b="1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kumimoji="0" lang="en-US" altLang="zh-CN" sz="14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GB" altLang="zh-CN" sz="1400" kern="12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sz="1400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𝑩</m:t>
                        </m:r>
                      </m:e>
                      <m:sub>
                        <m:r>
                          <a:rPr kumimoji="0" lang="en-US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kumimoji="0" lang="en-US" altLang="zh-CN" sz="14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kumimoji="0" lang="en-US" altLang="zh-CN" sz="1400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𝒃</m:t>
                            </m:r>
                          </m:e>
                          <m:sub>
                            <m: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0</m:t>
                            </m:r>
                          </m:sub>
                          <m:sup>
                            <m: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𝑖</m:t>
                            </m:r>
                          </m:sup>
                        </m:sSubSup>
                        <m:r>
                          <a:rPr kumimoji="0" lang="en-US" altLang="zh-CN" sz="14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,…,</m:t>
                        </m:r>
                        <m:sSubSup>
                          <m:sSubSupPr>
                            <m:ctrlP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kumimoji="0" lang="en-US" altLang="zh-CN" sz="1400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𝒃</m:t>
                            </m:r>
                          </m:e>
                          <m:sub>
                            <m: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𝐿</m:t>
                            </m:r>
                            <m: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−1</m:t>
                            </m:r>
                          </m:sub>
                          <m:sup>
                            <m:r>
                              <a:rPr kumimoji="0" lang="en-US" altLang="zh-CN" sz="14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𝑖</m:t>
                            </m:r>
                          </m:sup>
                        </m:sSubSup>
                      </m:e>
                    </m:d>
                  </m:oMath>
                </a14:m>
                <a:r>
                  <a:rPr kumimoji="0" lang="en-GB" altLang="zh-CN" sz="1400" kern="12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;</a:t>
                </a:r>
                <a:endParaRPr lang="en-US" sz="1400" dirty="0">
                  <a:solidFill>
                    <a:schemeClr val="tx1"/>
                  </a:solidFill>
                </a:endParaRPr>
              </a:p>
              <a:p>
                <a:pPr lvl="2">
                  <a:buClrTx/>
                </a:pPr>
                <a:r>
                  <a:rPr lang="en-US" dirty="0">
                    <a:solidFill>
                      <a:schemeClr val="tx1"/>
                    </a:solidFill>
                  </a:rPr>
                  <a:t>At least for rank 1 and rank 2, candidate DFT beam number in </a:t>
                </a:r>
                <a:r>
                  <a:rPr lang="en-US" b="1" dirty="0">
                    <a:solidFill>
                      <a:schemeClr val="tx1"/>
                    </a:solidFill>
                  </a:rPr>
                  <a:t>B</a:t>
                </a:r>
                <a:r>
                  <a:rPr lang="en-US" dirty="0">
                    <a:solidFill>
                      <a:schemeClr val="tx1"/>
                    </a:solidFill>
                  </a:rPr>
                  <a:t> (or </a:t>
                </a:r>
                <a:r>
                  <a:rPr lang="en-US" b="1" dirty="0">
                    <a:solidFill>
                      <a:schemeClr val="tx1"/>
                    </a:solidFill>
                  </a:rPr>
                  <a:t>B</a:t>
                </a:r>
                <a:r>
                  <a:rPr lang="en-US" i="1" baseline="-25000" dirty="0">
                    <a:solidFill>
                      <a:schemeClr val="tx1"/>
                    </a:solidFill>
                  </a:rPr>
                  <a:t>i</a:t>
                </a:r>
                <a:r>
                  <a:rPr lang="en-US" dirty="0">
                    <a:solidFill>
                      <a:schemeClr val="tx1"/>
                    </a:solidFill>
                  </a:rPr>
                  <a:t>) in W1 is </a:t>
                </a:r>
                <a:r>
                  <a:rPr lang="en-US" i="1" dirty="0">
                    <a:solidFill>
                      <a:schemeClr val="tx1"/>
                    </a:solidFill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</a:rPr>
                  <a:t>=1, 2, 4 and/or 7 (other values are not precluded), if applicable</a:t>
                </a:r>
              </a:p>
              <a:p>
                <a:pPr lvl="3">
                  <a:buClrTx/>
                </a:pPr>
                <a:r>
                  <a:rPr lang="en-US" sz="1200" dirty="0"/>
                  <a:t>FFS: whether or not down-selection of the </a:t>
                </a:r>
                <a:r>
                  <a:rPr lang="en-US" sz="1200" i="1" dirty="0"/>
                  <a:t>L</a:t>
                </a:r>
                <a:r>
                  <a:rPr lang="en-US" sz="1200" dirty="0"/>
                  <a:t> values</a:t>
                </a:r>
              </a:p>
              <a:p>
                <a:pPr lvl="3">
                  <a:buClrTx/>
                </a:pPr>
                <a:r>
                  <a:rPr lang="en-US" sz="1200" dirty="0"/>
                  <a:t>FFS: configurability of </a:t>
                </a:r>
                <a:r>
                  <a:rPr lang="en-US" sz="1200" i="1" dirty="0"/>
                  <a:t>L</a:t>
                </a:r>
                <a:r>
                  <a:rPr lang="en-US" sz="1200" dirty="0"/>
                  <a:t> value</a:t>
                </a:r>
              </a:p>
              <a:p>
                <a:pPr lvl="3">
                  <a:buClrTx/>
                </a:pPr>
                <a:r>
                  <a:rPr lang="en-US" sz="1200" dirty="0">
                    <a:solidFill>
                      <a:schemeClr val="tx1"/>
                    </a:solidFill>
                  </a:rPr>
                  <a:t>For L&gt;1, if supported:</a:t>
                </a:r>
              </a:p>
              <a:p>
                <a:pPr lvl="4">
                  <a:buClrTx/>
                </a:pPr>
                <a:r>
                  <a:rPr lang="en-US" dirty="0">
                    <a:solidFill>
                      <a:schemeClr val="tx1"/>
                    </a:solidFill>
                  </a:rPr>
                  <a:t>Alt. a: free selection of L beams by UE</a:t>
                </a:r>
              </a:p>
              <a:p>
                <a:pPr lvl="4">
                  <a:buClrTx/>
                </a:pPr>
                <a:r>
                  <a:rPr lang="en-US" dirty="0">
                    <a:solidFill>
                      <a:schemeClr val="tx1"/>
                    </a:solidFill>
                  </a:rPr>
                  <a:t>Alt. b: at least one beam group pattern is defined</a:t>
                </a:r>
              </a:p>
              <a:p>
                <a:pPr lvl="5"/>
                <a:r>
                  <a:rPr lang="en-US" sz="1600" dirty="0">
                    <a:solidFill>
                      <a:schemeClr val="tx1"/>
                    </a:solidFill>
                  </a:rPr>
                  <a:t>FFS: whether or not down selection of the patterns</a:t>
                </a:r>
              </a:p>
              <a:p>
                <a:pPr lvl="5"/>
                <a:r>
                  <a:rPr lang="en-US" sz="1600" dirty="0">
                    <a:solidFill>
                      <a:schemeClr val="tx1"/>
                    </a:solidFill>
                  </a:rPr>
                  <a:t>FFS: configurability of the patterns</a:t>
                </a:r>
              </a:p>
              <a:p>
                <a:pPr lvl="5"/>
                <a:r>
                  <a:rPr lang="en-US" sz="1600" dirty="0">
                    <a:solidFill>
                      <a:schemeClr val="tx1"/>
                    </a:solidFill>
                  </a:rPr>
                  <a:t>FFS: beam pattern is reported by UE</a:t>
                </a:r>
              </a:p>
              <a:p>
                <a:pPr lvl="4">
                  <a:buClrTx/>
                </a:pPr>
                <a:r>
                  <a:rPr lang="en-US" dirty="0">
                    <a:solidFill>
                      <a:schemeClr val="tx1"/>
                    </a:solidFill>
                  </a:rPr>
                  <a:t>Alt. c: selection of L beams by </a:t>
                </a:r>
                <a:r>
                  <a:rPr lang="en-US" dirty="0" err="1">
                    <a:solidFill>
                      <a:schemeClr val="tx1"/>
                    </a:solidFill>
                  </a:rPr>
                  <a:t>gNB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5"/>
                <a:r>
                  <a:rPr lang="en-US" sz="1600" dirty="0">
                    <a:solidFill>
                      <a:schemeClr val="tx1"/>
                    </a:solidFill>
                  </a:rPr>
                  <a:t>FFS: signaling details</a:t>
                </a:r>
              </a:p>
              <a:p>
                <a:pPr lvl="3"/>
                <a:r>
                  <a:rPr lang="en-US" sz="1200" dirty="0">
                    <a:solidFill>
                      <a:schemeClr val="tx1"/>
                    </a:solidFill>
                  </a:rPr>
                  <a:t>For L&gt;1, if supported:</a:t>
                </a:r>
              </a:p>
              <a:p>
                <a:pPr lvl="4">
                  <a:buClrTx/>
                </a:pPr>
                <a:r>
                  <a:rPr lang="en-US" dirty="0">
                    <a:solidFill>
                      <a:schemeClr val="tx1"/>
                    </a:solidFill>
                  </a:rPr>
                  <a:t>FFS: whether L beam selection is the same for rank 1 and rank 2 (nested property) or it is different</a:t>
                </a:r>
              </a:p>
              <a:p>
                <a:pPr lvl="3">
                  <a:buClrTx/>
                </a:pPr>
                <a:r>
                  <a:rPr lang="en-US" sz="1200" dirty="0">
                    <a:solidFill>
                      <a:schemeClr val="tx1"/>
                    </a:solidFill>
                  </a:rPr>
                  <a:t>For L=1, if supported:</a:t>
                </a:r>
              </a:p>
              <a:p>
                <a:pPr lvl="4">
                  <a:buClrTx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𝑾</m:t>
                        </m:r>
                      </m:e>
                      <m:sub>
                        <m: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kumimoji="0" lang="en-US" altLang="zh-CN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𝐯</m:t>
                              </m:r>
                            </m:e>
                            <m:e>
                              <m:r>
                                <a:rPr kumimoji="0" lang="en-US" altLang="zh-CN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  <m:e>
                              <m:r>
                                <a:rPr kumimoji="0" lang="en-US" altLang="zh-CN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𝐯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925" y="796348"/>
                <a:ext cx="8820150" cy="5526449"/>
              </a:xfrm>
              <a:prstGeom prst="rect">
                <a:avLst/>
              </a:prstGeom>
              <a:blipFill>
                <a:blip r:embed="rId2"/>
                <a:stretch>
                  <a:fillRect l="-484" t="-442" r="-13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503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 bwMode="auto">
          <a:xfrm>
            <a:off x="0" y="215034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/>
              <p:cNvSpPr>
                <a:spLocks noGrp="1"/>
              </p:cNvSpPr>
              <p:nvPr/>
            </p:nvSpPr>
            <p:spPr bwMode="auto">
              <a:xfrm>
                <a:off x="161925" y="727091"/>
                <a:ext cx="8820150" cy="6130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lvl1pPr marL="265113" indent="-26511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  <a:defRPr kumimoji="1" sz="18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44500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Arial" pitchFamily="34" charset="0"/>
                  <a:buChar char="•"/>
                  <a:defRPr kumimoji="1" sz="18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2pPr>
                <a:lvl3pPr marL="623888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Arial" pitchFamily="34" charset="0"/>
                  <a:buChar char="»"/>
                  <a:defRPr kumimoji="1" sz="16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3pPr>
                <a:lvl4pPr marL="803275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Times New Roman" pitchFamily="18" charset="0"/>
                  <a:buChar char="–"/>
                  <a:defRPr kumimoji="1" sz="1400" i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4pPr>
                <a:lvl5pPr marL="982663" indent="-179388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00CC"/>
                  </a:buClr>
                  <a:buFont typeface="Wingdings" pitchFamily="2" charset="2"/>
                  <a:buChar char="ü"/>
                  <a:defRPr kumimoji="1" sz="1200" i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14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>
                  <a:buClrTx/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For 2D port layout, candidate beam group patterns for Alt. b for L = 2 (if supported) are as follows.</a:t>
                </a:r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 lvl="1">
                  <a:buClrTx/>
                </a:pPr>
                <a:r>
                  <a:rPr lang="en-US" altLang="zh-CN" dirty="0"/>
                  <a:t>FFS: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/>
                  <a:t>.</a:t>
                </a:r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For 2D port layout, candidate beam group patterns for Alt. b for L = 4 (if supported) are as follows.</a:t>
                </a:r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 lvl="1">
                  <a:buClrTx/>
                </a:pPr>
                <a:r>
                  <a:rPr lang="en-US" altLang="zh-CN" dirty="0"/>
                  <a:t>FFS: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/>
                  <a:t>.</a:t>
                </a:r>
              </a:p>
              <a:p>
                <a:pPr lvl="1">
                  <a:buClrTx/>
                </a:pPr>
                <a:r>
                  <a:rPr lang="en-US" altLang="zh-CN" dirty="0"/>
                  <a:t>Other patterns are not precluded.</a:t>
                </a:r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For 1D port layout, a beam group pattern for Alt. b contains a row of L&gt;1 (if supported) beams uniformly and/or non-uniformly separated by </a:t>
                </a:r>
                <a:r>
                  <a:rPr lang="en-US" altLang="zh-CN" i="1" dirty="0"/>
                  <a:t>d</a:t>
                </a:r>
                <a:r>
                  <a:rPr lang="en-US" altLang="zh-CN" dirty="0"/>
                  <a:t>.</a:t>
                </a:r>
              </a:p>
              <a:p>
                <a:pPr lvl="1">
                  <a:buClrTx/>
                </a:pPr>
                <a:r>
                  <a:rPr lang="en-US" altLang="zh-CN" dirty="0"/>
                  <a:t>FFS value of </a:t>
                </a:r>
                <a:r>
                  <a:rPr lang="en-US" altLang="zh-CN" i="1" dirty="0"/>
                  <a:t>d</a:t>
                </a:r>
                <a:r>
                  <a:rPr lang="en-US" altLang="zh-CN" dirty="0"/>
                  <a:t>.</a:t>
                </a:r>
              </a:p>
              <a:p>
                <a:pPr>
                  <a:buClrTx/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FFS: for L&gt;1 (if supported), whether a single (d1,d2) or multiple (d1,d2) values are supported</a:t>
                </a:r>
              </a:p>
            </p:txBody>
          </p:sp>
        </mc:Choice>
        <mc:Fallback xmlns="">
          <p:sp>
            <p:nvSpPr>
              <p:cNvPr id="7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925" y="727091"/>
                <a:ext cx="8820150" cy="6130909"/>
              </a:xfrm>
              <a:prstGeom prst="rect">
                <a:avLst/>
              </a:prstGeom>
              <a:blipFill>
                <a:blip r:embed="rId2"/>
                <a:stretch>
                  <a:fillRect l="-484" t="-497" r="-553" b="-59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901" y="1250470"/>
            <a:ext cx="5650198" cy="10873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424" y="3419079"/>
            <a:ext cx="7550534" cy="117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2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4976362"/>
              </a:xfrm>
            </p:spPr>
            <p:txBody>
              <a:bodyPr/>
              <a:lstStyle/>
              <a:p>
                <a:r>
                  <a:rPr lang="en-US" dirty="0"/>
                  <a:t>Codebook for Type I CSI feedback supports DL transmission with up to 8 layers.</a:t>
                </a:r>
              </a:p>
              <a:p>
                <a:r>
                  <a:rPr lang="en-US" dirty="0"/>
                  <a:t>For Type I single panel codebook, W=W1W2</a:t>
                </a:r>
              </a:p>
              <a:p>
                <a:pPr lvl="1"/>
                <a:r>
                  <a:rPr lang="en-US" dirty="0"/>
                  <a:t>For W1, support Alt. 3, i.e., 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r>
                                <a:rPr lang="en-US" altLang="zh-CN" b="1" i="1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GB" altLang="zh-CN" dirty="0"/>
                  <a:t>,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altLang="zh-CN"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𝑳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GB" altLang="zh-CN" dirty="0">
                    <a:latin typeface="Calibri"/>
                    <a:ea typeface="宋体" panose="02010600030101010101" pitchFamily="2" charset="-122"/>
                  </a:rPr>
                  <a:t>;</a:t>
                </a:r>
              </a:p>
              <a:p>
                <a:pPr lvl="2"/>
                <a:r>
                  <a:rPr lang="en-US" altLang="zh-CN" dirty="0"/>
                  <a:t>At least for rank 1, candidate DFT beam number in B is L=1, 4</a:t>
                </a:r>
              </a:p>
              <a:p>
                <a:pPr lvl="3"/>
                <a:r>
                  <a:rPr lang="en-US" altLang="zh-CN" sz="1600" dirty="0"/>
                  <a:t>FFS whether/how to support </a:t>
                </a:r>
                <a:r>
                  <a:rPr lang="en-US" altLang="zh-CN" sz="1600" i="1" dirty="0"/>
                  <a:t>L</a:t>
                </a:r>
                <a:r>
                  <a:rPr lang="en-US" altLang="zh-CN" sz="1600" dirty="0"/>
                  <a:t>=1 and 4. </a:t>
                </a:r>
              </a:p>
              <a:p>
                <a:pPr lvl="4"/>
                <a:r>
                  <a:rPr lang="en-US" altLang="zh-CN" sz="1600" dirty="0"/>
                  <a:t>Alt. 1: each antenna port number/layout only supports one L value</a:t>
                </a:r>
              </a:p>
              <a:p>
                <a:pPr lvl="4"/>
                <a:r>
                  <a:rPr lang="en-US" altLang="zh-CN" sz="1600" dirty="0"/>
                  <a:t>Alt. 2: at least some antenna port number/layout can support L= 1 and L=4, FFS which</a:t>
                </a:r>
              </a:p>
              <a:p>
                <a:pPr lvl="5"/>
                <a:r>
                  <a:rPr lang="en-US" altLang="zh-CN" sz="1800" dirty="0"/>
                  <a:t>Alt. 2-1: the value of L is configured by </a:t>
                </a:r>
                <a:r>
                  <a:rPr lang="en-US" altLang="zh-CN" sz="1800" dirty="0" err="1"/>
                  <a:t>gNB</a:t>
                </a:r>
                <a:endParaRPr lang="en-US" altLang="zh-CN" sz="1800" dirty="0"/>
              </a:p>
              <a:p>
                <a:pPr lvl="5"/>
                <a:r>
                  <a:rPr lang="en-US" altLang="zh-CN" sz="1800" dirty="0"/>
                  <a:t>Alt. 2-2: the value of L is reported by UE </a:t>
                </a:r>
                <a:r>
                  <a:rPr lang="en-US" altLang="zh-CN" sz="1800" strike="sngStrike" dirty="0">
                    <a:solidFill>
                      <a:srgbClr val="FF0000"/>
                    </a:solidFill>
                  </a:rPr>
                  <a:t>in the PMI associated with W1</a:t>
                </a:r>
              </a:p>
              <a:p>
                <a:pPr lvl="4"/>
                <a:r>
                  <a:rPr lang="en-US" altLang="zh-CN" sz="1600" dirty="0">
                    <a:solidFill>
                      <a:srgbClr val="FF0000"/>
                    </a:solidFill>
                  </a:rPr>
                  <a:t>Alt 3: all supported antenna port number/layout support L= 1 and L=4</a:t>
                </a:r>
              </a:p>
              <a:p>
                <a:pPr lvl="4"/>
                <a:r>
                  <a:rPr lang="en-US" altLang="zh-CN" sz="1800" dirty="0"/>
                  <a:t>Down select (if needed) beam patterns for L=4 at RAN1#89.</a:t>
                </a:r>
              </a:p>
              <a:p>
                <a:pPr lvl="3"/>
                <a:r>
                  <a:rPr lang="en-US" altLang="zh-CN" sz="1800" dirty="0">
                    <a:solidFill>
                      <a:srgbClr val="FF0000"/>
                    </a:solidFill>
                  </a:rPr>
                  <a:t>FFS: number of (d1,d2) values for L=4.</a:t>
                </a:r>
              </a:p>
              <a:p>
                <a:pPr lvl="1"/>
                <a:r>
                  <a:rPr lang="en-US" dirty="0"/>
                  <a:t>For W2, support Alt. 1 or</a:t>
                </a:r>
                <a:r>
                  <a:rPr lang="en-US" dirty="0">
                    <a:solidFill>
                      <a:srgbClr val="FF0000"/>
                    </a:solidFill>
                  </a:rPr>
                  <a:t>/and</a:t>
                </a:r>
                <a:r>
                  <a:rPr lang="en-US" dirty="0"/>
                  <a:t> Alt. 3 depending on the design of W1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4976362"/>
              </a:xfrm>
              <a:blipFill>
                <a:blip r:embed="rId2"/>
                <a:stretch>
                  <a:fillRect l="-484" t="-612" b="-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88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656386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Companies are encouraged to simulate the following to compare L=1, L=4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4,8,16,32 ports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CSI-RS channel estimation impairments modeled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{</a:t>
            </a:r>
            <a:r>
              <a:rPr lang="en-US" dirty="0" err="1">
                <a:solidFill>
                  <a:srgbClr val="FF0000"/>
                </a:solidFill>
              </a:rPr>
              <a:t>Umi</a:t>
            </a:r>
            <a:r>
              <a:rPr lang="en-US" dirty="0">
                <a:solidFill>
                  <a:srgbClr val="FF0000"/>
                </a:solidFill>
              </a:rPr>
              <a:t>, [UMa]}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(M,N)=[(4,2) (8,2) (8,4) (8,8) (8,16)] for Q=4,8,16,32 ports; dual polarized array (P=2) </a:t>
            </a:r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Nh,Nv</a:t>
            </a:r>
            <a:r>
              <a:rPr lang="en-US" dirty="0">
                <a:solidFill>
                  <a:srgbClr val="FF0000"/>
                </a:solidFill>
              </a:rPr>
              <a:t>=(2,1),(2,2),(4,2),(8,2),(16,1)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O1,O2=(4,4),(8,4)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At least RU=50% ; other RU values are not precluded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2 UE receive antennas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An estimated margin of error of user throughputs is provided,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E.g. mean and standard deviation of user throughputs across drops</a:t>
            </a:r>
          </a:p>
        </p:txBody>
      </p:sp>
    </p:spTree>
    <p:extLst>
      <p:ext uri="{BB962C8B-B14F-4D97-AF65-F5344CB8AC3E}">
        <p14:creationId xmlns:p14="http://schemas.microsoft.com/office/powerpoint/2010/main" val="2307621454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_简约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主题_简约</Template>
  <TotalTime>674</TotalTime>
  <Words>727</Words>
  <Application>Microsoft Office PowerPoint</Application>
  <PresentationFormat>全屏显示(4:3)</PresentationFormat>
  <Paragraphs>70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굴림</vt:lpstr>
      <vt:lpstr>Meiryo</vt:lpstr>
      <vt:lpstr>MS Mincho</vt:lpstr>
      <vt:lpstr>ＭＳ Ｐゴシック</vt:lpstr>
      <vt:lpstr>宋体</vt:lpstr>
      <vt:lpstr>Arial</vt:lpstr>
      <vt:lpstr>Calibri</vt:lpstr>
      <vt:lpstr>Cambria Math</vt:lpstr>
      <vt:lpstr>Times</vt:lpstr>
      <vt:lpstr>Times New Roman</vt:lpstr>
      <vt:lpstr>Wingdings</vt:lpstr>
      <vt:lpstr>主题_简约</vt:lpstr>
      <vt:lpstr>PowerPoint 演示文稿</vt:lpstr>
      <vt:lpstr>PowerPoint 演示文稿</vt:lpstr>
      <vt:lpstr>PowerPoint 演示文稿</vt:lpstr>
      <vt:lpstr>PowerPoint 演示文稿</vt:lpstr>
      <vt:lpstr>Proposal 1</vt:lpstr>
      <vt:lpstr>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Reporting Setting Details</dc:title>
  <dc:creator>LI Huiling</dc:creator>
  <cp:lastModifiedBy>na</cp:lastModifiedBy>
  <cp:revision>74</cp:revision>
  <dcterms:created xsi:type="dcterms:W3CDTF">2017-03-30T02:59:42Z</dcterms:created>
  <dcterms:modified xsi:type="dcterms:W3CDTF">2017-04-06T18:55:38Z</dcterms:modified>
</cp:coreProperties>
</file>