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0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21" autoAdjust="0"/>
    <p:restoredTop sz="94660"/>
  </p:normalViewPr>
  <p:slideViewPr>
    <p:cSldViewPr snapToGrid="0">
      <p:cViewPr varScale="1">
        <p:scale>
          <a:sx n="74" d="100"/>
          <a:sy n="74" d="100"/>
        </p:scale>
        <p:origin x="86" y="3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907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810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605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45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120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065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090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642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546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73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531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A0EA2-EFA5-4DD1-8CA0-CC7640E454A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487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14818" y="1095067"/>
            <a:ext cx="9667164" cy="2387600"/>
          </a:xfrm>
        </p:spPr>
        <p:txBody>
          <a:bodyPr>
            <a:normAutofit/>
          </a:bodyPr>
          <a:lstStyle/>
          <a:p>
            <a:r>
              <a:rPr lang="en-US" sz="4800" dirty="0"/>
              <a:t>Way forward on </a:t>
            </a:r>
            <a:r>
              <a:rPr lang="en-GB" sz="4800" dirty="0"/>
              <a:t>Downlink channel power efficiency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Ericsson, Qualcomm</a:t>
            </a:r>
            <a:r>
              <a:rPr lang="en-US" dirty="0"/>
              <a:t>, </a:t>
            </a:r>
            <a:r>
              <a:rPr lang="en-US" sz="3200" dirty="0"/>
              <a:t>…</a:t>
            </a: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278059" y="279120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sz="1800" dirty="0"/>
              <a:t>R1-1706502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54006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Meeting #88bis</a:t>
            </a:r>
          </a:p>
          <a:p>
            <a:pPr>
              <a:spcBef>
                <a:spcPct val="0"/>
              </a:spcBef>
              <a:buNone/>
            </a:pPr>
            <a:r>
              <a:rPr lang="en-US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Spokane, USA, April 3 - 7, 2017</a:t>
            </a:r>
          </a:p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7.2.1.2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417376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>
                <a:latin typeface="+mn-lt"/>
              </a:rPr>
              <a:t>Background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idx="1"/>
          </p:nvPr>
        </p:nvSpPr>
        <p:spPr bwMode="auto">
          <a:xfrm>
            <a:off x="848832" y="1455943"/>
            <a:ext cx="9748234" cy="6499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800" dirty="0">
                <a:ea typeface="宋体" panose="02010600030101010101" pitchFamily="2" charset="-122"/>
                <a:cs typeface="Times New Roman" pitchFamily="18" charset="0"/>
              </a:rPr>
              <a:t>During </a:t>
            </a:r>
            <a:r>
              <a:rPr kumimoji="0" lang="en-US" alt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宋体" panose="02010600030101010101" pitchFamily="2" charset="-122"/>
                <a:cs typeface="Times New Roman" pitchFamily="18" charset="0"/>
              </a:rPr>
              <a:t>RAN1#88bis, agreements on</a:t>
            </a:r>
            <a:r>
              <a:rPr kumimoji="0" lang="en-US" altLang="zh-CN" sz="18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ea typeface="宋体" panose="02010600030101010101" pitchFamily="2" charset="-122"/>
                <a:cs typeface="Times New Roman" pitchFamily="18" charset="0"/>
              </a:rPr>
              <a:t> </a:t>
            </a:r>
            <a:r>
              <a:rPr lang="en-GB" sz="1800" dirty="0"/>
              <a:t>Downlink channel power efficiency </a:t>
            </a:r>
            <a:r>
              <a:rPr kumimoji="0" lang="en-US" altLang="zh-CN" sz="18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ea typeface="宋体" panose="02010600030101010101" pitchFamily="2" charset="-122"/>
                <a:cs typeface="Times New Roman" pitchFamily="18" charset="0"/>
              </a:rPr>
              <a:t>are achieved as follows</a:t>
            </a:r>
            <a:r>
              <a:rPr kumimoji="0" lang="en-US" alt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宋体" panose="02010600030101010101" pitchFamily="2" charset="-122"/>
                <a:cs typeface="Times New Roman" pitchFamily="18" charset="0"/>
              </a:rPr>
              <a:t>:</a:t>
            </a:r>
            <a:endParaRPr kumimoji="0" lang="en-US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Times New Roman" pitchFamily="18" charset="0"/>
            </a:endParaRPr>
          </a:p>
          <a:p>
            <a:pPr hangingPunct="0">
              <a:buNone/>
            </a:pPr>
            <a:endParaRPr lang="zh-CN" altLang="zh-CN" sz="1100" i="1" dirty="0"/>
          </a:p>
        </p:txBody>
      </p:sp>
      <p:sp>
        <p:nvSpPr>
          <p:cNvPr id="3" name="TextBox 2"/>
          <p:cNvSpPr txBox="1"/>
          <p:nvPr/>
        </p:nvSpPr>
        <p:spPr>
          <a:xfrm>
            <a:off x="1839432" y="1949165"/>
            <a:ext cx="6395020" cy="169277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lvl="0"/>
            <a:r>
              <a:rPr lang="en-GB" sz="1600" dirty="0"/>
              <a:t>Techniques to be evaluated:</a:t>
            </a:r>
            <a:endParaRPr lang="en-US" sz="1600" dirty="0"/>
          </a:p>
          <a:p>
            <a:pPr lvl="1"/>
            <a:r>
              <a:rPr lang="en-GB" sz="1400" dirty="0"/>
              <a:t>Wake-up signal/channel (either relying or not relying on DL synchronization)</a:t>
            </a:r>
            <a:endParaRPr lang="en-US" sz="1400" dirty="0"/>
          </a:p>
          <a:p>
            <a:pPr lvl="1"/>
            <a:r>
              <a:rPr lang="en-GB" sz="1400" dirty="0"/>
              <a:t>Go-to-sleep signal/channel (either relying or not relying on DL synchronization)</a:t>
            </a:r>
            <a:endParaRPr lang="en-US" sz="1400" dirty="0"/>
          </a:p>
          <a:p>
            <a:pPr lvl="1"/>
            <a:r>
              <a:rPr lang="en-GB" sz="1400" dirty="0"/>
              <a:t>Compact DCI</a:t>
            </a:r>
            <a:endParaRPr lang="en-US" sz="1400" dirty="0"/>
          </a:p>
          <a:p>
            <a:pPr lvl="1"/>
            <a:r>
              <a:rPr lang="en-GB" sz="1400" dirty="0"/>
              <a:t>Reduced-bandwidth MPDCCH</a:t>
            </a:r>
            <a:endParaRPr lang="en-US" sz="1400" dirty="0"/>
          </a:p>
          <a:p>
            <a:pPr lvl="1"/>
            <a:r>
              <a:rPr lang="en-GB" sz="1400" dirty="0"/>
              <a:t>Dynamic UESS periodicity</a:t>
            </a:r>
            <a:endParaRPr lang="en-US" sz="14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77379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>
                <a:latin typeface="+mn-lt"/>
                <a:cs typeface="Arial" pitchFamily="34" charset="0"/>
              </a:rPr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05514" y="1165545"/>
            <a:ext cx="10515600" cy="5024981"/>
          </a:xfrm>
        </p:spPr>
        <p:txBody>
          <a:bodyPr>
            <a:noAutofit/>
          </a:bodyPr>
          <a:lstStyle/>
          <a:p>
            <a:pPr lvl="1"/>
            <a:r>
              <a:rPr lang="en-US" altLang="zh-CN" sz="1800" dirty="0"/>
              <a:t>To evaluate the </a:t>
            </a:r>
            <a:r>
              <a:rPr lang="en-GB" altLang="zh-CN" sz="1800" dirty="0"/>
              <a:t>t</a:t>
            </a:r>
            <a:r>
              <a:rPr lang="en-GB" sz="1800" dirty="0"/>
              <a:t>echniques for Downlink channel power efficiency the following assumptions are proposed:</a:t>
            </a:r>
          </a:p>
          <a:p>
            <a:pPr lvl="2"/>
            <a:r>
              <a:rPr lang="en-GB" altLang="zh-CN" sz="1400"/>
              <a:t>Performance metrics: </a:t>
            </a:r>
            <a:endParaRPr lang="en-US" altLang="zh-CN" sz="1400" dirty="0"/>
          </a:p>
          <a:p>
            <a:pPr lvl="2"/>
            <a:endParaRPr lang="en-US" altLang="zh-CN" sz="1400" dirty="0"/>
          </a:p>
          <a:p>
            <a:pPr lvl="2"/>
            <a:endParaRPr lang="en-US" altLang="zh-CN" sz="1400" dirty="0"/>
          </a:p>
          <a:p>
            <a:pPr lvl="2"/>
            <a:endParaRPr lang="en-US" altLang="zh-CN" sz="1400" dirty="0"/>
          </a:p>
          <a:p>
            <a:pPr lvl="2"/>
            <a:endParaRPr lang="en-GB" altLang="zh-CN" sz="1400" dirty="0"/>
          </a:p>
          <a:p>
            <a:pPr lvl="2"/>
            <a:r>
              <a:rPr lang="en-US" altLang="zh-CN" sz="1400" dirty="0"/>
              <a:t>Simulation assumptions:</a:t>
            </a:r>
          </a:p>
          <a:p>
            <a:pPr lvl="2">
              <a:buNone/>
            </a:pPr>
            <a:endParaRPr lang="en-US" altLang="zh-CN" sz="1600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744571"/>
              </p:ext>
            </p:extLst>
          </p:nvPr>
        </p:nvGraphicFramePr>
        <p:xfrm>
          <a:off x="2116162" y="2092258"/>
          <a:ext cx="7999103" cy="838200"/>
        </p:xfrm>
        <a:graphic>
          <a:graphicData uri="http://schemas.openxmlformats.org/drawingml/2006/table">
            <a:tbl>
              <a:tblPr/>
              <a:tblGrid>
                <a:gridCol w="34725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265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b="1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Performance Metric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b="1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Unit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4390383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Miss detection rate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% (expressed as 1 – part of successful detection events)</a:t>
                      </a:r>
                      <a:endParaRPr lang="en-US" altLang="zh-CN" sz="1100" kern="1200" noProof="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False detection rate</a:t>
                      </a:r>
                      <a:endParaRPr lang="en-US" altLang="zh-CN" sz="1100" kern="1200" noProof="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kern="1200" noProof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%</a:t>
                      </a:r>
                      <a:r>
                        <a:rPr lang="en-US" altLang="zh-CN" sz="1100" kern="1200" noProof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 (expressed as part of false detection events)</a:t>
                      </a:r>
                      <a:endParaRPr lang="en-US" sz="1100" kern="1200" noProof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Device complexity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% (expressed as increase compared to Rel-13 Cat M1)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4892933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System overhead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% (expressed as used part of REs per radio frame)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0682919"/>
                  </a:ext>
                </a:extLst>
              </a:tr>
            </a:tbl>
          </a:graphicData>
        </a:graphic>
      </p:graphicFrame>
      <p:graphicFrame>
        <p:nvGraphicFramePr>
          <p:cNvPr id="5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6496233"/>
              </p:ext>
            </p:extLst>
          </p:nvPr>
        </p:nvGraphicFramePr>
        <p:xfrm>
          <a:off x="2096448" y="3286778"/>
          <a:ext cx="7999103" cy="2346960"/>
        </p:xfrm>
        <a:graphic>
          <a:graphicData uri="http://schemas.openxmlformats.org/drawingml/2006/table">
            <a:tbl>
              <a:tblPr/>
              <a:tblGrid>
                <a:gridCol w="34725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265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b="1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Parameter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b="1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Value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4390383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BS TX antenna configuration</a:t>
                      </a:r>
                      <a:endParaRPr lang="en-US" altLang="zh-CN" sz="1100" kern="1200" noProof="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2 </a:t>
                      </a:r>
                      <a:r>
                        <a:rPr lang="en-US" altLang="zh-CN" sz="1100" kern="1200" noProof="0" dirty="0" err="1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Tx</a:t>
                      </a:r>
                      <a:endParaRPr lang="en-US" altLang="zh-CN" sz="1100" kern="1200" noProof="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3291643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BS power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43 </a:t>
                      </a:r>
                      <a:r>
                        <a:rPr lang="en-US" altLang="zh-CN" sz="1100" kern="1200" noProof="0" dirty="0" err="1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dBm</a:t>
                      </a: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 per TX port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5211188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System BW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10 MHz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010908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altLang="zh-CN" sz="1100" kern="12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Band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altLang="zh-CN" sz="1100" kern="12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Band 8 (900 MHz)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6929578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Channel model 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ETU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Doppler spread 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1 Hz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Frequency error, </a:t>
                      </a:r>
                    </a:p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when not relying on DL synchronization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Min(T∙±0.2 ppm/s, ±5 ppm)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where T = time in idle mode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2351425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Frequency error, </a:t>
                      </a:r>
                    </a:p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when relying on DL synchronization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±30 Hz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177149"/>
                  </a:ext>
                </a:extLst>
              </a:tr>
              <a:tr h="115552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UE RX antenna configuration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1 Rx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0022666"/>
                  </a:ext>
                </a:extLst>
              </a:tr>
              <a:tr h="115552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UE NF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5, 9 dB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8139166"/>
                  </a:ext>
                </a:extLst>
              </a:tr>
              <a:tr h="115552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Coupling loss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144, 154, 164 dB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9661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057095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921</TotalTime>
  <Words>254</Words>
  <Application>Microsoft Office PowerPoint</Application>
  <PresentationFormat>Widescreen</PresentationFormat>
  <Paragraphs>59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Arial Unicode MS</vt:lpstr>
      <vt:lpstr>宋体</vt:lpstr>
      <vt:lpstr>Arial</vt:lpstr>
      <vt:lpstr>Calibri</vt:lpstr>
      <vt:lpstr>Calibri Light</vt:lpstr>
      <vt:lpstr>Times New Roman</vt:lpstr>
      <vt:lpstr>Office Theme</vt:lpstr>
      <vt:lpstr>Way forward on Downlink channel power efficiency</vt:lpstr>
      <vt:lpstr>Background</vt:lpstr>
      <vt:lpstr>Proposal</vt:lpstr>
    </vt:vector>
  </TitlesOfParts>
  <Company>Huawei Technologies Co., 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UL grant in RAR</dc:title>
  <dc:creator>Matthew Webb3</dc:creator>
  <cp:lastModifiedBy>Olof Liberg</cp:lastModifiedBy>
  <cp:revision>137</cp:revision>
  <dcterms:created xsi:type="dcterms:W3CDTF">2016-03-23T22:01:47Z</dcterms:created>
  <dcterms:modified xsi:type="dcterms:W3CDTF">2017-04-05T15:50:02Z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(3)fsPnVoKd6deTgqcqGuLzGAmy34lE76EC+lsCR6OyqMQFDS/O8aj8e8WA/yOKTn7e4LJ0uUqz
z8I5ynNooNkRM8GIRIrGBjZCuNUmlfuQhHPOMvI6CtxQAPC7KliSwc0F9dA+lTDNTuheWLM3
HfdJ7wOJaDUVU5fiRWGCZ27eECsJBO/n6CcMK1TxM0nu4rsCJiDfXYto3Wh2uAtXE702Rrum
52LyAlOjwSwqSGWJk2</vt:lpwstr>
  </property>
  <property fmtid="{D5CDD505-2E9C-101B-9397-08002B2CF9AE}" pid="3" name="_2015_ms_pID_7253431">
    <vt:lpwstr>VTPHZVdvyRO13DrvYRwFYgWbz4WNqhk1f7BlDsEdhd+jarHFwzyfOi
QgtJdtct8jxOKn5Uhe8q5WUFvOHEzDCI7jH7V+rqUPo3JSWukBDrbFE+TLZrRnUgyJURn5g5
JX6UZ7OC2mUxNAwhbzCgUCtRq9asHHVfFl/ZBz/w6fwgI8ES7mPH6ydoUiR6ZQVanNaZV8tU
KbDNX2yQL8zDOuU6f8Qh5HiVF/aF6g2be3IO</vt:lpwstr>
  </property>
  <property fmtid="{D5CDD505-2E9C-101B-9397-08002B2CF9AE}" pid="4" name="_2015_ms_pID_7253432">
    <vt:lpwstr>IkSX6Krr4AoZVH/D3XdZJJlHiBDA3zdW5QwF
skBDHGHW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1491345035</vt:lpwstr>
  </property>
</Properties>
</file>