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6" r:id="rId4"/>
    <p:sldId id="289" r:id="rId5"/>
    <p:sldId id="287"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2" d="100"/>
          <a:sy n="72" d="100"/>
        </p:scale>
        <p:origin x="1074"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4/4/2017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4/4/2017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4/4/2017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4/4/2017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4/4/2017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4/4/2017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a:t>WF on evaluation assumptions </a:t>
            </a:r>
            <a:br>
              <a:rPr kumimoji="1" lang="en-US" altLang="ja-JP" dirty="0"/>
            </a:br>
            <a:r>
              <a:rPr kumimoji="1" lang="en-US" altLang="ja-JP" dirty="0"/>
              <a:t>for aerials study</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a:solidFill>
                  <a:schemeClr val="tx1"/>
                </a:solidFill>
              </a:rPr>
              <a:t>Ericsson, NTT DOCOMO, Intel, Softbank</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R1-170xxxx</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#88bis</a:t>
            </a:r>
          </a:p>
          <a:p>
            <a:pPr>
              <a:spcBef>
                <a:spcPct val="0"/>
              </a:spcBef>
              <a:buNone/>
            </a:pPr>
            <a:r>
              <a:rPr lang="en-US" altLang="ja-JP" sz="1800" dirty="0"/>
              <a:t>Spokane, USA, 3rd – 7th April 2017</a:t>
            </a:r>
          </a:p>
          <a:p>
            <a:pPr>
              <a:spcBef>
                <a:spcPct val="0"/>
              </a:spcBef>
              <a:buNone/>
            </a:pPr>
            <a:r>
              <a:rPr lang="en-US" altLang="ja-JP" sz="1800" dirty="0"/>
              <a:t>Agenda item 7.2.8.2</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GB" sz="2000" dirty="0"/>
              <a:t>Rural and urban scenarios are two important scenarios for performance evaluation in this study item</a:t>
            </a:r>
          </a:p>
          <a:p>
            <a:pPr lvl="1"/>
            <a:endParaRPr lang="en-US" sz="2000" dirty="0"/>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a:xfrm>
            <a:off x="609600" y="1196752"/>
            <a:ext cx="10972800" cy="4853135"/>
          </a:xfrm>
        </p:spPr>
        <p:txBody>
          <a:bodyPr>
            <a:noAutofit/>
          </a:bodyPr>
          <a:lstStyle/>
          <a:p>
            <a:r>
              <a:rPr lang="en-GB" sz="2400" dirty="0"/>
              <a:t>The following evaluation assumptions are used for the aerial study</a:t>
            </a:r>
            <a:endParaRPr lang="en-US" sz="2400" dirty="0"/>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971576391"/>
                  </p:ext>
                </p:extLst>
              </p:nvPr>
            </p:nvGraphicFramePr>
            <p:xfrm>
              <a:off x="415021" y="1678459"/>
              <a:ext cx="11361957" cy="4914688"/>
            </p:xfrm>
            <a:graphic>
              <a:graphicData uri="http://schemas.openxmlformats.org/drawingml/2006/table">
                <a:tbl>
                  <a:tblPr firstRow="1" firstCol="1" bandRow="1"/>
                  <a:tblGrid>
                    <a:gridCol w="923544">
                      <a:extLst>
                        <a:ext uri="{9D8B030D-6E8A-4147-A177-3AD203B41FA5}">
                          <a16:colId xmlns:a16="http://schemas.microsoft.com/office/drawing/2014/main" val="2516225200"/>
                        </a:ext>
                      </a:extLst>
                    </a:gridCol>
                    <a:gridCol w="1957437">
                      <a:extLst>
                        <a:ext uri="{9D8B030D-6E8A-4147-A177-3AD203B41FA5}">
                          <a16:colId xmlns:a16="http://schemas.microsoft.com/office/drawing/2014/main" val="1288532562"/>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gridSpan="2">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a:t>
                          </a:r>
                          <a:r>
                            <a:rPr lang="en-US" sz="1000" b="1" dirty="0">
                              <a:solidFill>
                                <a:srgbClr val="FF0000"/>
                              </a:solidFill>
                              <a:effectLst/>
                              <a:latin typeface="+mn-lt"/>
                              <a:ea typeface="Malgun Gothic" panose="020B0503020000020004" pitchFamily="34" charset="-127"/>
                              <a:cs typeface="Times New Roman" panose="02020603050405020304" pitchFamily="18" charset="0"/>
                            </a:rPr>
                            <a:t> </a:t>
                          </a:r>
                          <a:r>
                            <a:rPr lang="en-US" sz="1000" b="1" dirty="0">
                              <a:solidFill>
                                <a:schemeClr val="tx1"/>
                              </a:solidFill>
                              <a:effectLst/>
                              <a:latin typeface="+mn-lt"/>
                              <a:ea typeface="Malgun Gothic" panose="020B0503020000020004" pitchFamily="34" charset="-127"/>
                              <a:cs typeface="Times New Roman" panose="02020603050405020304" pitchFamily="18" charset="0"/>
                            </a:rPr>
                            <a:t>(optional)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Cell layout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micro sites, 3 sectors per site (ISD = 200m)</a:t>
                          </a:r>
                        </a:p>
                        <a:p>
                          <a:pPr>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micro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500m)</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1732m; </a:t>
                          </a:r>
                          <a:r>
                            <a:rPr lang="en-US" sz="1000" dirty="0">
                              <a:solidFill>
                                <a:srgbClr val="FF0000"/>
                              </a:solidFill>
                              <a:effectLst/>
                              <a:latin typeface="+mn-lt"/>
                              <a:ea typeface="Malgun Gothic" panose="020B0503020000020004" pitchFamily="34" charset="-127"/>
                              <a:cs typeface="Times New Roman" panose="02020603050405020304" pitchFamily="18" charset="0"/>
                            </a:rPr>
                            <a:t>FFS: ISD = 3000m</a:t>
                          </a:r>
                          <a:r>
                            <a:rPr lang="en-US" sz="1000" dirty="0">
                              <a:solidFill>
                                <a:schemeClr val="tx1"/>
                              </a:solidFill>
                              <a:effectLst/>
                              <a:latin typeface="+mn-lt"/>
                              <a:ea typeface="Malgun Gothic" panose="020B0503020000020004" pitchFamily="34" charset="-127"/>
                              <a:cs typeface="Times New Roman" panose="02020603050405020304" pitchFamily="18" charset="0"/>
                            </a:rPr>
                            <a:t>)</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height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85966770"/>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Carrier frequency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 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strike="noStrike" baseline="0" dirty="0">
                              <a:solidFill>
                                <a:schemeClr val="tx1"/>
                              </a:solidFill>
                              <a:effectLst/>
                              <a:latin typeface="+mn-lt"/>
                              <a:ea typeface="Malgun Gothic" panose="020B0503020000020004" pitchFamily="34" charset="-127"/>
                              <a:cs typeface="Times New Roman" panose="02020603050405020304" pitchFamily="18" charset="0"/>
                            </a:rPr>
                            <a:t>700 MHz; </a:t>
                          </a:r>
                          <a:r>
                            <a:rPr lang="en-US" sz="1000" strike="noStrike" baseline="0" dirty="0">
                              <a:solidFill>
                                <a:srgbClr val="FF0000"/>
                              </a:solidFill>
                              <a:effectLst/>
                              <a:latin typeface="+mn-lt"/>
                              <a:ea typeface="Malgun Gothic" panose="020B0503020000020004" pitchFamily="34" charset="-127"/>
                              <a:cs typeface="Times New Roman" panose="02020603050405020304" pitchFamily="18" charset="0"/>
                            </a:rPr>
                            <a:t>FFS: 800 MHz</a:t>
                          </a:r>
                          <a:endParaRPr lang="en-CA" sz="1000" strike="noStrike"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53361187"/>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Total BS </a:t>
                          </a:r>
                          <a:r>
                            <a:rPr lang="en-US" sz="1000" dirty="0" err="1">
                              <a:solidFill>
                                <a:schemeClr val="tx1"/>
                              </a:solidFill>
                              <a:effectLst/>
                              <a:latin typeface="+mn-lt"/>
                              <a:ea typeface="Malgun Gothic" panose="020B0503020000020004" pitchFamily="34" charset="-127"/>
                              <a:cs typeface="Times New Roman" panose="02020603050405020304" pitchFamily="18" charset="0"/>
                            </a:rPr>
                            <a:t>Tx</a:t>
                          </a:r>
                          <a:r>
                            <a:rPr lang="en-US" sz="1000" dirty="0">
                              <a:solidFill>
                                <a:schemeClr val="tx1"/>
                              </a:solidFill>
                              <a:effectLst/>
                              <a:latin typeface="+mn-lt"/>
                              <a:ea typeface="Malgun Gothic" panose="020B0503020000020004" pitchFamily="34" charset="-127"/>
                              <a:cs typeface="Times New Roman" panose="02020603050405020304" pitchFamily="18" charset="0"/>
                            </a:rPr>
                            <a:t> power</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41/44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4677026"/>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configuration</a:t>
                          </a:r>
                          <a:endParaRPr lang="en-US" sz="1000" dirty="0">
                            <a:solidFill>
                              <a:schemeClr val="tx1"/>
                            </a:solidFill>
                            <a:effectLst/>
                            <a:latin typeface="+mn-lt"/>
                            <a:ea typeface="SimSun" panose="02010600030101010101" pitchFamily="2" charset="-122"/>
                            <a:cs typeface="Times New Roman" panose="02020603050405020304" pitchFamily="18" charset="0"/>
                          </a:endParaRP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6745932"/>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pattern</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FSS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2376707"/>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pattern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74357998"/>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gain + connector loss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11450474"/>
                      </a:ext>
                    </a:extLst>
                  </a:tr>
                  <a:tr h="481942">
                    <a:tc rowSpan="5">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location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nSpc>
                              <a:spcPct val="115000"/>
                            </a:lnSpc>
                            <a:spcAft>
                              <a:spcPts val="0"/>
                            </a:spcAft>
                          </a:pPr>
                          <a:endParaRPr lang="en-US" sz="1000" dirty="0">
                            <a:solidFill>
                              <a:schemeClr val="tx1"/>
                            </a:solidFill>
                            <a:effectLst/>
                            <a:latin typeface="+mn-lt"/>
                            <a:ea typeface="Malgun Gothic" panose="020B0503020000020004" pitchFamily="34" charset="-127"/>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UMi/UMa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dirty="0"/>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92474257"/>
                      </a:ext>
                    </a:extLst>
                  </a:tr>
                  <a:tr h="169179">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(terrestrial)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 and NLOS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4888822"/>
                      </a:ext>
                    </a:extLst>
                  </a:tr>
                  <a:tr h="314338">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3382948"/>
                      </a:ext>
                    </a:extLst>
                  </a:tr>
                  <a:tr h="171248">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Height </a:t>
                          </a:r>
                          <a14:m>
                            <m:oMath xmlns:m="http://schemas.openxmlformats.org/officeDocument/2006/math">
                              <m:sSub>
                                <m:sSub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sSubPr>
                                <m:e>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h</m:t>
                                  </m:r>
                                </m:e>
                                <m:sub>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𝑈𝑇</m:t>
                                  </m:r>
                                </m:sub>
                              </m:sSub>
                            </m:oMath>
                          </a14:m>
                          <a:r>
                            <a:rPr lang="en-US" sz="1000" dirty="0">
                              <a:solidFill>
                                <a:schemeClr val="tx1"/>
                              </a:solidFill>
                              <a:effectLst/>
                              <a:latin typeface="+mn-lt"/>
                              <a:ea typeface="Malgun Gothic" panose="020B0503020000020004" pitchFamily="34" charset="-127"/>
                              <a:cs typeface="Times New Roman" panose="02020603050405020304" pitchFamily="18" charset="0"/>
                            </a:rPr>
                            <a:t> (terrestrial)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UMi in TR 38.901</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3278174"/>
                      </a:ext>
                    </a:extLst>
                  </a:tr>
                  <a:tr h="370339">
                    <a:tc vMerge="1">
                      <a:txBody>
                        <a:bodyPr/>
                        <a:lstStyle/>
                        <a:p>
                          <a:pPr>
                            <a:lnSpc>
                              <a:spcPct val="115000"/>
                            </a:lnSpc>
                            <a:spcAft>
                              <a:spcPts val="0"/>
                            </a:spcAft>
                          </a:pPr>
                          <a:endParaRPr lang="en-CA"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Height </a:t>
                          </a:r>
                          <a14:m>
                            <m:oMath xmlns:m="http://schemas.openxmlformats.org/officeDocument/2006/math">
                              <m:sSub>
                                <m:sSub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sSubPr>
                                <m:e>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h</m:t>
                                  </m:r>
                                </m:e>
                                <m:sub>
                                  <m:r>
                                    <a:rPr lang="en-US" sz="1000" b="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𝑈𝑇</m:t>
                                  </m:r>
                                </m:sub>
                              </m:sSub>
                            </m:oMath>
                          </a14:m>
                          <a:r>
                            <a:rPr lang="en-US" sz="1000" dirty="0">
                              <a:solidFill>
                                <a:schemeClr val="tx1"/>
                              </a:solidFill>
                              <a:effectLst/>
                              <a:latin typeface="+mn-lt"/>
                              <a:ea typeface="Malgun Gothic" panose="020B0503020000020004" pitchFamily="34" charset="-127"/>
                              <a:cs typeface="Times New Roman" panose="02020603050405020304" pitchFamily="18" charset="0"/>
                            </a:rPr>
                            <a:t> (aerial)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41727509"/>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971576391"/>
                  </p:ext>
                </p:extLst>
              </p:nvPr>
            </p:nvGraphicFramePr>
            <p:xfrm>
              <a:off x="415021" y="1678459"/>
              <a:ext cx="11361957" cy="4846885"/>
            </p:xfrm>
            <a:graphic>
              <a:graphicData uri="http://schemas.openxmlformats.org/drawingml/2006/table">
                <a:tbl>
                  <a:tblPr firstRow="1" firstCol="1" bandRow="1"/>
                  <a:tblGrid>
                    <a:gridCol w="923544">
                      <a:extLst>
                        <a:ext uri="{9D8B030D-6E8A-4147-A177-3AD203B41FA5}">
                          <a16:colId xmlns:a16="http://schemas.microsoft.com/office/drawing/2014/main" val="2516225200"/>
                        </a:ext>
                      </a:extLst>
                    </a:gridCol>
                    <a:gridCol w="1957437">
                      <a:extLst>
                        <a:ext uri="{9D8B030D-6E8A-4147-A177-3AD203B41FA5}">
                          <a16:colId xmlns:a16="http://schemas.microsoft.com/office/drawing/2014/main" val="1288532562"/>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gridSpan="2">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a:t>
                          </a:r>
                          <a:r>
                            <a:rPr lang="en-US" sz="1000" b="1" dirty="0">
                              <a:solidFill>
                                <a:srgbClr val="FF0000"/>
                              </a:solidFill>
                              <a:effectLst/>
                              <a:latin typeface="+mn-lt"/>
                              <a:ea typeface="Malgun Gothic" panose="020B0503020000020004" pitchFamily="34" charset="-127"/>
                              <a:cs typeface="Times New Roman" panose="02020603050405020304" pitchFamily="18" charset="0"/>
                            </a:rPr>
                            <a:t> </a:t>
                          </a:r>
                          <a:r>
                            <a:rPr lang="en-US" sz="1000" b="1" dirty="0">
                              <a:solidFill>
                                <a:schemeClr val="tx1"/>
                              </a:solidFill>
                              <a:effectLst/>
                              <a:latin typeface="+mn-lt"/>
                              <a:ea typeface="Malgun Gothic" panose="020B0503020000020004" pitchFamily="34" charset="-127"/>
                              <a:cs typeface="Times New Roman" panose="02020603050405020304" pitchFamily="18" charset="0"/>
                            </a:rPr>
                            <a:t>(optional)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515493">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Cell layout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micro sites, 3 sectors per site (ISD = 200m)</a:t>
                          </a:r>
                        </a:p>
                        <a:p>
                          <a:pPr>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micro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500m)</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Hexagonal grid, 19 macro sites, 3 sectors per site (ISD = 1732m; </a:t>
                          </a:r>
                          <a:r>
                            <a:rPr lang="en-US" sz="1000" dirty="0">
                              <a:solidFill>
                                <a:srgbClr val="FF0000"/>
                              </a:solidFill>
                              <a:effectLst/>
                              <a:latin typeface="+mn-lt"/>
                              <a:ea typeface="Malgun Gothic" panose="020B0503020000020004" pitchFamily="34" charset="-127"/>
                              <a:cs typeface="Times New Roman" panose="02020603050405020304" pitchFamily="18" charset="0"/>
                            </a:rPr>
                            <a:t>FFS: ISD = 3000m</a:t>
                          </a:r>
                          <a:r>
                            <a:rPr lang="en-US" sz="1000" dirty="0">
                              <a:solidFill>
                                <a:schemeClr val="tx1"/>
                              </a:solidFill>
                              <a:effectLst/>
                              <a:latin typeface="+mn-lt"/>
                              <a:ea typeface="Malgun Gothic" panose="020B0503020000020004" pitchFamily="34" charset="-127"/>
                              <a:cs typeface="Times New Roman" panose="02020603050405020304" pitchFamily="18" charset="0"/>
                            </a:rPr>
                            <a:t>)</a:t>
                          </a:r>
                        </a:p>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rgbClr val="FF0000"/>
                              </a:solidFill>
                              <a:effectLst/>
                              <a:latin typeface="+mn-lt"/>
                              <a:ea typeface="Malgun Gothic" panose="020B0503020000020004" pitchFamily="34" charset="-127"/>
                              <a:cs typeface="Times New Roman" panose="02020603050405020304" pitchFamily="18" charset="0"/>
                            </a:rPr>
                            <a:t>FFS: if 37 macro sites, 3 sectors per site are needed</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height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85966770"/>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Carrier frequency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 GHz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strike="noStrike" baseline="0" dirty="0">
                              <a:solidFill>
                                <a:schemeClr val="tx1"/>
                              </a:solidFill>
                              <a:effectLst/>
                              <a:latin typeface="+mn-lt"/>
                              <a:ea typeface="Malgun Gothic" panose="020B0503020000020004" pitchFamily="34" charset="-127"/>
                              <a:cs typeface="Times New Roman" panose="02020603050405020304" pitchFamily="18" charset="0"/>
                            </a:rPr>
                            <a:t>700 MHz; </a:t>
                          </a:r>
                          <a:r>
                            <a:rPr lang="en-US" sz="1000" strike="noStrike" baseline="0" dirty="0">
                              <a:solidFill>
                                <a:srgbClr val="FF0000"/>
                              </a:solidFill>
                              <a:effectLst/>
                              <a:latin typeface="+mn-lt"/>
                              <a:ea typeface="Malgun Gothic" panose="020B0503020000020004" pitchFamily="34" charset="-127"/>
                              <a:cs typeface="Times New Roman" panose="02020603050405020304" pitchFamily="18" charset="0"/>
                            </a:rPr>
                            <a:t>FFS: 800 MHz</a:t>
                          </a:r>
                          <a:endParaRPr lang="en-CA" sz="1000" strike="noStrike"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53361187"/>
                      </a:ext>
                    </a:extLst>
                  </a:tr>
                  <a:tr h="182672">
                    <a:tc gridSpan="2">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Total BS </a:t>
                          </a:r>
                          <a:r>
                            <a:rPr lang="en-US" sz="1000" dirty="0" err="1">
                              <a:solidFill>
                                <a:schemeClr val="tx1"/>
                              </a:solidFill>
                              <a:effectLst/>
                              <a:latin typeface="+mn-lt"/>
                              <a:ea typeface="Malgun Gothic" panose="020B0503020000020004" pitchFamily="34" charset="-127"/>
                              <a:cs typeface="Times New Roman" panose="02020603050405020304" pitchFamily="18" charset="0"/>
                            </a:rPr>
                            <a:t>Tx</a:t>
                          </a:r>
                          <a:r>
                            <a:rPr lang="en-US" sz="1000" dirty="0">
                              <a:solidFill>
                                <a:schemeClr val="tx1"/>
                              </a:solidFill>
                              <a:effectLst/>
                              <a:latin typeface="+mn-lt"/>
                              <a:ea typeface="Malgun Gothic" panose="020B0503020000020004" pitchFamily="34" charset="-127"/>
                              <a:cs typeface="Times New Roman" panose="02020603050405020304" pitchFamily="18" charset="0"/>
                            </a:rPr>
                            <a:t> power</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41/44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kern="1200" dirty="0">
                              <a:solidFill>
                                <a:schemeClr val="tx1"/>
                              </a:solidFill>
                              <a:effectLst/>
                              <a:latin typeface="+mn-lt"/>
                              <a:ea typeface="Calibri" panose="020F0502020204030204" pitchFamily="34" charset="0"/>
                              <a:cs typeface="Times New Roman" panose="02020603050405020304" pitchFamily="18" charset="0"/>
                            </a:rPr>
                            <a:t>46/49 </a:t>
                          </a:r>
                          <a:r>
                            <a:rPr lang="en-US" sz="1000" kern="1200" dirty="0" err="1">
                              <a:solidFill>
                                <a:schemeClr val="tx1"/>
                              </a:solidFill>
                              <a:effectLst/>
                              <a:latin typeface="+mn-lt"/>
                              <a:ea typeface="Calibri" panose="020F0502020204030204" pitchFamily="34" charset="0"/>
                              <a:cs typeface="Times New Roman" panose="02020603050405020304" pitchFamily="18" charset="0"/>
                            </a:rPr>
                            <a:t>dBm</a:t>
                          </a:r>
                          <a:r>
                            <a:rPr lang="en-US" sz="1000" kern="1200" dirty="0">
                              <a:solidFill>
                                <a:schemeClr val="tx1"/>
                              </a:solidFill>
                              <a:effectLst/>
                              <a:latin typeface="+mn-lt"/>
                              <a:ea typeface="Calibri" panose="020F0502020204030204" pitchFamily="34" charset="0"/>
                              <a:cs typeface="Times New Roman" panose="02020603050405020304" pitchFamily="18" charset="0"/>
                            </a:rPr>
                            <a:t> for 10/20MHz</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4677026"/>
                      </a:ext>
                    </a:extLst>
                  </a:tr>
                  <a:tr h="340233">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BS antenna configuration</a:t>
                          </a:r>
                          <a:endParaRPr lang="en-US" sz="1000" dirty="0">
                            <a:solidFill>
                              <a:schemeClr val="tx1"/>
                            </a:solidFill>
                            <a:effectLst/>
                            <a:latin typeface="+mn-lt"/>
                            <a:ea typeface="SimSun" panose="02010600030101010101" pitchFamily="2" charset="-122"/>
                            <a:cs typeface="Times New Roman" panose="02020603050405020304" pitchFamily="18" charset="0"/>
                          </a:endParaRP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Baseline: 2Tx/2Rx cross polarized</a:t>
                          </a:r>
                        </a:p>
                        <a:p>
                          <a:pPr marL="0" marR="0">
                            <a:lnSpc>
                              <a:spcPct val="107000"/>
                            </a:lnSpc>
                            <a:spcBef>
                              <a:spcPts val="0"/>
                            </a:spcBef>
                            <a:spcAft>
                              <a:spcPts val="0"/>
                            </a:spcAft>
                          </a:pPr>
                          <a:r>
                            <a:rPr lang="en-US" sz="1000" kern="1200" dirty="0">
                              <a:solidFill>
                                <a:srgbClr val="FF0000"/>
                              </a:solidFill>
                              <a:effectLst/>
                              <a:latin typeface="+mn-lt"/>
                              <a:ea typeface="SimSun" panose="02010600030101010101" pitchFamily="2" charset="-122"/>
                              <a:cs typeface="Times New Roman" panose="02020603050405020304" pitchFamily="18" charset="0"/>
                            </a:rPr>
                            <a:t>For FD-MIMO: FFS</a:t>
                          </a:r>
                          <a:endParaRPr lang="en-US" sz="1000" dirty="0">
                            <a:solidFill>
                              <a:srgbClr val="FF0000"/>
                            </a:solidFill>
                            <a:effectLst/>
                            <a:latin typeface="+mn-lt"/>
                            <a:ea typeface="SimSun"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6745932"/>
                      </a:ext>
                    </a:extLst>
                  </a:tr>
                  <a:tr h="340233">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pattern</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FFS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dirty="0">
                              <a:solidFill>
                                <a:srgbClr val="FF0000"/>
                              </a:solidFill>
                              <a:effectLst/>
                              <a:latin typeface="+mn-lt"/>
                              <a:ea typeface="SimSun" panose="02010600030101010101" pitchFamily="2" charset="-122"/>
                              <a:cs typeface="Times New Roman" panose="02020603050405020304" pitchFamily="18" charset="0"/>
                            </a:rPr>
                            <a:t>FSS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32376707"/>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pattern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nSpc>
                              <a:spcPct val="107000"/>
                            </a:lnSpc>
                            <a:spcBef>
                              <a:spcPts val="0"/>
                            </a:spcBef>
                            <a:spcAft>
                              <a:spcPts val="0"/>
                            </a:spcAft>
                          </a:pPr>
                          <a:r>
                            <a:rPr lang="en-US" sz="1000" kern="1200" dirty="0">
                              <a:solidFill>
                                <a:schemeClr val="tx1"/>
                              </a:solidFill>
                              <a:effectLst/>
                              <a:latin typeface="+mn-lt"/>
                              <a:ea typeface="SimSun" panose="02010600030101010101" pitchFamily="2" charset="-122"/>
                              <a:cs typeface="Times New Roman" panose="02020603050405020304" pitchFamily="18" charset="0"/>
                            </a:rPr>
                            <a:t>For FD-MIMO, a</a:t>
                          </a:r>
                          <a:r>
                            <a:rPr lang="en-US" sz="1000" dirty="0">
                              <a:solidFill>
                                <a:schemeClr val="tx1"/>
                              </a:solidFill>
                              <a:effectLst/>
                              <a:latin typeface="+mn-lt"/>
                              <a:ea typeface="SimSun" panose="02010600030101010101" pitchFamily="2" charset="-122"/>
                              <a:cs typeface="Times New Roman" panose="02020603050405020304" pitchFamily="18" charset="0"/>
                            </a:rPr>
                            <a:t>ccording to TR38.901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74357998"/>
                      </a:ext>
                    </a:extLst>
                  </a:tr>
                  <a:tr h="182672">
                    <a:tc gridSpan="2">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antenna element gain + connector loss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8dBi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11450474"/>
                      </a:ext>
                    </a:extLst>
                  </a:tr>
                  <a:tr h="515493">
                    <a:tc rowSpan="5">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location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nSpc>
                              <a:spcPct val="115000"/>
                            </a:lnSpc>
                            <a:spcAft>
                              <a:spcPts val="0"/>
                            </a:spcAft>
                          </a:pPr>
                          <a:endParaRPr lang="en-US" sz="1000" dirty="0">
                            <a:solidFill>
                              <a:schemeClr val="tx1"/>
                            </a:solidFill>
                            <a:effectLst/>
                            <a:latin typeface="+mn-lt"/>
                            <a:ea typeface="Malgun Gothic" panose="020B0503020000020004" pitchFamily="34" charset="-127"/>
                            <a:cs typeface="Times New Roman" panose="02020603050405020304" pitchFamily="18" charset="0"/>
                          </a:endParaRPr>
                        </a:p>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UMi/UMa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dirty="0"/>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Outdoor terrestrial and indoor terrestrial (</a:t>
                          </a: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 and </a:t>
                          </a:r>
                          <a:r>
                            <a:rPr lang="en-US" sz="1000" dirty="0">
                              <a:solidFill>
                                <a:schemeClr val="tx1"/>
                              </a:solidFill>
                              <a:effectLst/>
                              <a:latin typeface="+mn-lt"/>
                              <a:ea typeface="Malgun Gothic" panose="020B0503020000020004" pitchFamily="34" charset="-127"/>
                              <a:cs typeface="Times New Roman" panose="02020603050405020304" pitchFamily="18" charset="0"/>
                            </a:rPr>
                            <a:t>aerial (new UT type)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92474257"/>
                      </a:ext>
                    </a:extLst>
                  </a:tr>
                  <a:tr h="169179">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(terrestrial)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 and NLOS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14888822"/>
                      </a:ext>
                    </a:extLst>
                  </a:tr>
                  <a:tr h="314338">
                    <a:tc vMerge="1">
                      <a:txBody>
                        <a:bodyPr/>
                        <a:lstStyle/>
                        <a:p>
                          <a:endParaRPr lang="en-US"/>
                        </a:p>
                      </a:txBody>
                      <a:tcPr/>
                    </a:tc>
                    <a:tc>
                      <a:txBody>
                        <a:bodyPr/>
                        <a:lstStyle/>
                        <a:p>
                          <a:pPr>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LOS/NLOS (aerial)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03382948"/>
                      </a:ext>
                    </a:extLst>
                  </a:tr>
                  <a:tr h="866013">
                    <a:tc vMerge="1">
                      <a:txBody>
                        <a:bodyPr/>
                        <a:lstStyle/>
                        <a:p>
                          <a:endParaRPr lang="en-US"/>
                        </a:p>
                      </a:txBody>
                      <a:tcPr/>
                    </a:tc>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7664" t="-379720" r="-434268" b="-80420"/>
                          </a:stretch>
                        </a:blip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UMi in TR 38.901</a:t>
                          </a:r>
                        </a:p>
                        <a:p>
                          <a:pPr>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nl-NL" sz="1000" dirty="0">
                              <a:solidFill>
                                <a:schemeClr val="tx1"/>
                              </a:solidFill>
                              <a:effectLst/>
                              <a:latin typeface="+mn-lt"/>
                              <a:ea typeface="Meiryo" panose="020B0604030504040204" pitchFamily="34" charset="-128"/>
                              <a:cs typeface="Times New Roman" panose="02020603050405020304" pitchFamily="18" charset="0"/>
                            </a:rPr>
                            <a:t>Baseline: 1.5m for indoor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and outdoor  </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a:t>
                          </a:r>
                          <a:r>
                            <a:rPr lang="nl-NL" sz="1000" dirty="0">
                              <a:solidFill>
                                <a:schemeClr val="tx1"/>
                              </a:solidFill>
                              <a:effectLst/>
                              <a:latin typeface="+mn-lt"/>
                              <a:ea typeface="Meiryo" panose="020B0604030504040204" pitchFamily="34" charset="-128"/>
                              <a:cs typeface="Times New Roman" panose="02020603050405020304" pitchFamily="18" charset="0"/>
                            </a:rPr>
                            <a:t> UTs</a:t>
                          </a: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For FD-MIMO: Same as UMa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chemeClr val="tx1"/>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chemeClr val="tx1"/>
                              </a:solidFill>
                              <a:effectLst/>
                              <a:latin typeface="+mn-lt"/>
                              <a:ea typeface="Meiryo" panose="020B0604030504040204" pitchFamily="34" charset="-128"/>
                              <a:cs typeface="Times New Roman" panose="02020603050405020304" pitchFamily="18" charset="0"/>
                            </a:rPr>
                            <a:t>Same as RMa in TR38.901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93278174"/>
                      </a:ext>
                    </a:extLst>
                  </a:tr>
                  <a:tr h="690753">
                    <a:tc vMerge="1">
                      <a:txBody>
                        <a:bodyPr/>
                        <a:lstStyle/>
                        <a:p>
                          <a:pPr>
                            <a:lnSpc>
                              <a:spcPct val="115000"/>
                            </a:lnSpc>
                            <a:spcAft>
                              <a:spcPts val="0"/>
                            </a:spcAft>
                          </a:pPr>
                          <a:endParaRPr lang="en-CA" sz="10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7664" t="-607080" r="-434268" b="-1770"/>
                          </a:stretch>
                        </a:blipFill>
                      </a:tcPr>
                    </a:tc>
                    <a:tc>
                      <a:txBody>
                        <a:bodyPr/>
                        <a:lstStyle/>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p>
                          <a:pPr>
                            <a:lnSpc>
                              <a:spcPct val="115000"/>
                            </a:lnSpc>
                            <a:spcAft>
                              <a:spcPts val="0"/>
                            </a:spcAft>
                          </a:pP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endParaRPr lang="nl-NL" sz="1000" dirty="0">
                            <a:solidFill>
                              <a:srgbClr val="FF0000"/>
                            </a:solidFill>
                            <a:effectLst/>
                            <a:latin typeface="+mn-lt"/>
                            <a:ea typeface="Meiryo" panose="020B0604030504040204" pitchFamily="34" charset="-128"/>
                            <a:cs typeface="Times New Roman" panose="02020603050405020304" pitchFamily="18" charset="0"/>
                          </a:endParaRP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Uniformly distributed between FFS and FFS</a:t>
                          </a:r>
                        </a:p>
                        <a:p>
                          <a:pPr>
                            <a:lnSpc>
                              <a:spcPct val="115000"/>
                            </a:lnSpc>
                            <a:spcAft>
                              <a:spcPts val="0"/>
                            </a:spcAft>
                          </a:pPr>
                          <a:r>
                            <a:rPr lang="nl-NL" sz="1000" dirty="0">
                              <a:solidFill>
                                <a:srgbClr val="FF0000"/>
                              </a:solidFill>
                              <a:effectLst/>
                              <a:latin typeface="+mn-lt"/>
                              <a:ea typeface="Meiryo" panose="020B0604030504040204" pitchFamily="34" charset="-128"/>
                              <a:cs typeface="Times New Roman" panose="02020603050405020304" pitchFamily="18" charset="0"/>
                            </a:rPr>
                            <a:t>Optionally: FFS fixed height values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41727509"/>
                      </a:ext>
                    </a:extLst>
                  </a:tr>
                </a:tbl>
              </a:graphicData>
            </a:graphic>
          </p:graphicFrame>
        </mc:Fallback>
      </mc:AlternateContent>
    </p:spTree>
    <p:extLst>
      <p:ext uri="{BB962C8B-B14F-4D97-AF65-F5344CB8AC3E}">
        <p14:creationId xmlns:p14="http://schemas.microsoft.com/office/powerpoint/2010/main" val="2530466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(cont’d)</a:t>
            </a:r>
          </a:p>
        </p:txBody>
      </p:sp>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3678459414"/>
                  </p:ext>
                </p:extLst>
              </p:nvPr>
            </p:nvGraphicFramePr>
            <p:xfrm>
              <a:off x="415021" y="1349782"/>
              <a:ext cx="11361957" cy="4964974"/>
            </p:xfrm>
            <a:graphic>
              <a:graphicData uri="http://schemas.openxmlformats.org/drawingml/2006/table">
                <a:tbl>
                  <a:tblPr firstRow="1" firstCol="1" bandRow="1"/>
                  <a:tblGrid>
                    <a:gridCol w="2880981">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 (optional)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a:txBody>
                        <a:bodyPr/>
                        <a:lstStyle/>
                        <a:p>
                          <a:pPr algn="l">
                            <a:lnSpc>
                              <a:spcPct val="115000"/>
                            </a:lnSpc>
                            <a:spcAft>
                              <a:spcPts val="0"/>
                            </a:spcAft>
                          </a:pPr>
                          <a:r>
                            <a:rPr lang="en-US" sz="1000" i="0" dirty="0">
                              <a:solidFill>
                                <a:schemeClr val="tx1"/>
                              </a:solidFill>
                              <a:effectLst/>
                              <a:latin typeface="+mn-lt"/>
                              <a:ea typeface="Malgun Gothic" panose="020B0503020000020004" pitchFamily="34" charset="-127"/>
                              <a:cs typeface="Times New Roman" panose="02020603050405020304" pitchFamily="18" charset="0"/>
                            </a:rPr>
                            <a:t>Indoor terrestrial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tesstrial</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tesstrial</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m:rPr>
                                        <m:nor/>
                                      </m:rPr>
                                      <a:rPr lang="en-US" sz="1000" b="0" i="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m:rPr>
                                        <m:nor/>
                                      </m:rPr>
                                      <a:rPr lang="en-US" sz="1000" b="0" i="0" dirty="0" smtClean="0">
                                        <a:solidFill>
                                          <a:schemeClr val="tx1"/>
                                        </a:solidFill>
                                        <a:effectLst/>
                                        <a:latin typeface="+mn-lt"/>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1000" i="0" dirty="0">
                            <a:solidFill>
                              <a:schemeClr val="tx1"/>
                            </a:solidFill>
                            <a:effectLst/>
                            <a:latin typeface="+mn-lt"/>
                            <a:ea typeface="Calibri" panose="020F0502020204030204" pitchFamily="34" charset="0"/>
                            <a:cs typeface="Times New Roman" panose="02020603050405020304" pitchFamily="18" charset="0"/>
                          </a:endParaRPr>
                        </a:p>
                        <a:p>
                          <a:pPr algn="l">
                            <a:lnSpc>
                              <a:spcPct val="115000"/>
                            </a:lnSpc>
                            <a:spcAft>
                              <a:spcPts val="0"/>
                            </a:spcAft>
                          </a:pP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711216">
                    <a:tc>
                      <a:txBody>
                        <a:bodyPr/>
                        <a:lstStyle/>
                        <a:p>
                          <a:pPr algn="l">
                            <a:lnSpc>
                              <a:spcPct val="115000"/>
                            </a:lnSpc>
                            <a:spcAft>
                              <a:spcPts val="0"/>
                            </a:spcAft>
                          </a:pPr>
                          <a:r>
                            <a:rPr lang="en-CA" sz="1000" i="0" dirty="0">
                              <a:solidFill>
                                <a:schemeClr val="tx1"/>
                              </a:solidFill>
                              <a:effectLst/>
                              <a:latin typeface="+mn-lt"/>
                              <a:ea typeface="Calibri" panose="020F0502020204030204" pitchFamily="34" charset="0"/>
                              <a:cs typeface="Times New Roman" panose="02020603050405020304" pitchFamily="18" charset="0"/>
                            </a:rPr>
                            <a:t>Outdoor </a:t>
                          </a:r>
                          <a:r>
                            <a:rPr lang="en-US" sz="1000" i="0" dirty="0">
                              <a:solidFill>
                                <a:schemeClr val="tx1"/>
                              </a:solidFill>
                              <a:effectLst/>
                              <a:latin typeface="+mn-lt"/>
                              <a:ea typeface="Malgun Gothic" panose="020B0503020000020004" pitchFamily="34" charset="-127"/>
                              <a:cs typeface="Times New Roman" panose="02020603050405020304" pitchFamily="18" charset="0"/>
                            </a:rPr>
                            <a:t>terrestrial</a:t>
                          </a:r>
                          <a:r>
                            <a:rPr lang="en-CA" sz="1000" i="0" dirty="0">
                              <a:solidFill>
                                <a:schemeClr val="tx1"/>
                              </a:solidFill>
                              <a:effectLst/>
                              <a:latin typeface="+mn-lt"/>
                              <a:ea typeface="Calibri" panose="020F0502020204030204" pitchFamily="34" charset="0"/>
                              <a:cs typeface="Times New Roman" panose="02020603050405020304" pitchFamily="18" charset="0"/>
                            </a:rPr>
                            <a:t>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1000" i="1"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m:rPr>
                                        <m:nor/>
                                      </m:rPr>
                                      <a:rPr lang="en-US" sz="1000" b="0" i="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nor/>
                                      </m:rPr>
                                      <a:rPr lang="en-US" sz="1000" i="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2928850"/>
                      </a:ext>
                    </a:extLst>
                  </a:tr>
                  <a:tr h="643920">
                    <a:tc>
                      <a:txBody>
                        <a:bodyPr/>
                        <a:lstStyle/>
                        <a:p>
                          <a:pPr algn="l">
                            <a:lnSpc>
                              <a:spcPct val="115000"/>
                            </a:lnSpc>
                            <a:spcAft>
                              <a:spcPts val="0"/>
                            </a:spcAft>
                          </a:pPr>
                          <a:r>
                            <a:rPr lang="en-US" sz="1000" i="0" dirty="0">
                              <a:solidFill>
                                <a:schemeClr val="tx1"/>
                              </a:solidFill>
                              <a:effectLst/>
                              <a:latin typeface="+mn-lt"/>
                              <a:ea typeface="Malgun Gothic" panose="020B0503020000020004" pitchFamily="34" charset="-127"/>
                              <a:cs typeface="Times New Roman" panose="02020603050405020304" pitchFamily="18" charset="0"/>
                            </a:rPr>
                            <a:t>Aerial UT ratio defined as </a:t>
                          </a:r>
                        </a:p>
                        <a:p>
                          <a:pPr algn="l">
                            <a:lnSpc>
                              <a:spcPct val="115000"/>
                            </a:lnSpc>
                            <a:spcAft>
                              <a:spcPts val="0"/>
                            </a:spcAft>
                          </a:pPr>
                          <a14:m>
                            <m:oMathPara xmlns:m="http://schemas.openxmlformats.org/officeDocument/2006/math">
                              <m:oMathParaPr>
                                <m:jc m:val="centerGroup"/>
                              </m:oMathParaPr>
                              <m:oMath xmlns:m="http://schemas.openxmlformats.org/officeDocument/2006/math">
                                <m:f>
                                  <m:fPr>
                                    <m:ctrlPr>
                                      <a:rPr lang="en-US" sz="1000" i="1"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ctrlPr>
                                  </m:fPr>
                                  <m:num>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aerial</m:t>
                                    </m:r>
                                    <m: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num>
                                  <m:den>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outdoor</m:t>
                                    </m:r>
                                    <m:r>
                                      <m:rPr>
                                        <m:nor/>
                                      </m:rPr>
                                      <a:rPr lang="en-US" sz="1000" b="0" i="0" strike="noStrike" baseline="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strike="noStrike" baseline="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strike="noStrike" baseline="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indoor</m:t>
                                    </m:r>
                                    <m:r>
                                      <m:rPr>
                                        <m:nor/>
                                      </m:rPr>
                                      <a:rPr lang="en-US" sz="1000" b="0" i="0" strike="noStrike" baseline="0" smtClean="0">
                                        <a:solidFill>
                                          <a:schemeClr val="tx1"/>
                                        </a:solidFill>
                                        <a:effectLst/>
                                        <a:latin typeface="+mn-lt"/>
                                        <a:ea typeface="Malgun Gothic" panose="020B0503020000020004" pitchFamily="34" charset="-127"/>
                                        <a:cs typeface="Times New Roman" panose="02020603050405020304" pitchFamily="18" charset="0"/>
                                      </a:rPr>
                                      <m:t> </m:t>
                                    </m:r>
                                    <m:r>
                                      <m:rPr>
                                        <m:nor/>
                                      </m:rPr>
                                      <a:rPr lang="en-US" sz="1000" i="0" strike="noStrike" baseline="0" dirty="0" smtClean="0">
                                        <a:solidFill>
                                          <a:schemeClr val="tx1"/>
                                        </a:solidFill>
                                        <a:effectLst/>
                                        <a:latin typeface="+mn-lt"/>
                                        <a:ea typeface="Malgun Gothic" panose="020B0503020000020004" pitchFamily="34" charset="-127"/>
                                        <a:cs typeface="Times New Roman" panose="02020603050405020304" pitchFamily="18" charset="0"/>
                                      </a:rPr>
                                      <m:t>terrestrial</m:t>
                                    </m:r>
                                    <m:r>
                                      <a:rPr lang="en-US" sz="1000" b="0" i="0" strike="noStrike" baseline="0" dirty="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 </m:t>
                                    </m:r>
                                    <m:r>
                                      <m:rPr>
                                        <m:sty m:val="p"/>
                                      </m:rPr>
                                      <a:rPr lang="en-US" sz="1000" b="0" i="0" strike="noStrike" baseline="0" smtClean="0">
                                        <a:solidFill>
                                          <a:schemeClr val="tx1"/>
                                        </a:solidFill>
                                        <a:effectLst/>
                                        <a:latin typeface="Cambria Math" panose="02040503050406030204" pitchFamily="18" charset="0"/>
                                        <a:ea typeface="Malgun Gothic" panose="020B0503020000020004" pitchFamily="34" charset="-127"/>
                                        <a:cs typeface="Times New Roman" panose="02020603050405020304" pitchFamily="18" charset="0"/>
                                      </a:rPr>
                                      <m:t>UTs</m:t>
                                    </m:r>
                                  </m:den>
                                </m:f>
                              </m:oMath>
                            </m:oMathPara>
                          </a14:m>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09296481"/>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Number of indoor terrestrial UTs + outdoor terrestrial UTs + aerial UTs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342344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UT mobility (horizontal plane only)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42133218"/>
                      </a:ext>
                    </a:extLst>
                  </a:tr>
                  <a:tr h="443192">
                    <a:tc>
                      <a:txBody>
                        <a:bodyPr/>
                        <a:lstStyle/>
                        <a:p>
                          <a:pPr algn="l">
                            <a:lnSpc>
                              <a:spcPct val="115000"/>
                            </a:lnSpc>
                            <a:spcAft>
                              <a:spcPts val="0"/>
                            </a:spcAft>
                          </a:pPr>
                          <a:r>
                            <a:rPr lang="fr-FR" sz="1000" dirty="0">
                              <a:solidFill>
                                <a:schemeClr val="tx1"/>
                              </a:solidFill>
                              <a:effectLst/>
                              <a:latin typeface="+mn-lt"/>
                              <a:ea typeface="Malgun Gothic" panose="020B0503020000020004" pitchFamily="34" charset="-127"/>
                              <a:cs typeface="Times New Roman" panose="02020603050405020304" pitchFamily="18" charset="0"/>
                            </a:rPr>
                            <a:t>Min. BS – UT distance (2D)</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0961818"/>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distribution (horizontal) – for 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8410201"/>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terrestrial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3678459414"/>
                  </p:ext>
                </p:extLst>
              </p:nvPr>
            </p:nvGraphicFramePr>
            <p:xfrm>
              <a:off x="415021" y="1349782"/>
              <a:ext cx="11361957" cy="4944400"/>
            </p:xfrm>
            <a:graphic>
              <a:graphicData uri="http://schemas.openxmlformats.org/drawingml/2006/table">
                <a:tbl>
                  <a:tblPr firstRow="1" firstCol="1" bandRow="1"/>
                  <a:tblGrid>
                    <a:gridCol w="2880981">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 (optional)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676021">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 t="-29730" r="-294715" b="-606306"/>
                          </a:stretch>
                        </a:blip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80%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87577008"/>
                      </a:ext>
                    </a:extLst>
                  </a:tr>
                  <a:tr h="711216">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 t="-123077" r="-294715" b="-475214"/>
                          </a:stretch>
                        </a:blip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20%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50%</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2928850"/>
                      </a:ext>
                    </a:extLst>
                  </a:tr>
                  <a:tr h="643920">
                    <a:tc>
                      <a:txBody>
                        <a:bodyPr/>
                        <a:lstStyle/>
                        <a:p>
                          <a:endParaRPr lang="en-US"/>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211" t="-248571" r="-294715" b="-429524"/>
                          </a:stretch>
                        </a:blip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09296481"/>
                      </a:ext>
                    </a:extLst>
                  </a:tr>
                  <a:tr h="515493">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Number of indoor terrestrial UTs + outdoor terrestrial UTs + aerial UTs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[10] per cell</a:t>
                          </a:r>
                        </a:p>
                        <a:p>
                          <a:pPr>
                            <a:lnSpc>
                              <a:spcPct val="115000"/>
                            </a:lnSpc>
                            <a:spcAft>
                              <a:spcPts val="0"/>
                            </a:spcAft>
                          </a:pPr>
                          <a:r>
                            <a:rPr lang="en-US" sz="1000" dirty="0">
                              <a:solidFill>
                                <a:schemeClr val="tx1"/>
                              </a:solidFill>
                              <a:effectLst/>
                              <a:latin typeface="+mn-lt"/>
                              <a:ea typeface="Calibri" panose="020F0502020204030204" pitchFamily="34" charset="0"/>
                              <a:cs typeface="Times New Roman" panose="02020603050405020304" pitchFamily="18" charset="0"/>
                            </a:rPr>
                            <a:t>Note: the number of total terrestrial UTs can be varied to achieve different aerial UT ratios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7342344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UT mobility (horizontal plane only)</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842133218"/>
                      </a:ext>
                    </a:extLst>
                  </a:tr>
                  <a:tr h="443192">
                    <a:tc>
                      <a:txBody>
                        <a:bodyPr/>
                        <a:lstStyle/>
                        <a:p>
                          <a:pPr algn="l">
                            <a:lnSpc>
                              <a:spcPct val="115000"/>
                            </a:lnSpc>
                            <a:spcAft>
                              <a:spcPts val="0"/>
                            </a:spcAft>
                          </a:pPr>
                          <a:r>
                            <a:rPr lang="fr-FR" sz="1000" dirty="0">
                              <a:solidFill>
                                <a:schemeClr val="tx1"/>
                              </a:solidFill>
                              <a:effectLst/>
                              <a:latin typeface="+mn-lt"/>
                              <a:ea typeface="Malgun Gothic" panose="020B0503020000020004" pitchFamily="34" charset="-127"/>
                              <a:cs typeface="Times New Roman" panose="02020603050405020304" pitchFamily="18" charset="0"/>
                            </a:rPr>
                            <a:t>Min. BS – UT distance (2D)</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10m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35m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90961818"/>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UT distribution (horizontal) – for outdoor terrestrial/indoor terrestrial/aerial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Uniform</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08410201"/>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terrestrial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According to TR 38.901</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gn="l">
                            <a:lnSpc>
                              <a:spcPct val="115000"/>
                            </a:lnSpc>
                            <a:spcAft>
                              <a:spcPts val="0"/>
                            </a:spcAft>
                          </a:pPr>
                          <a:r>
                            <a:rPr lang="en-US" sz="1000" dirty="0">
                              <a:solidFill>
                                <a:schemeClr val="tx1"/>
                              </a:solidFill>
                              <a:effectLst/>
                              <a:latin typeface="+mn-lt"/>
                              <a:ea typeface="Malgun Gothic" panose="020B0503020000020004" pitchFamily="34" charset="-127"/>
                              <a:cs typeface="Times New Roman" panose="02020603050405020304" pitchFamily="18" charset="0"/>
                            </a:rPr>
                            <a:t>Channel models for 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dirty="0">
                              <a:solidFill>
                                <a:srgbClr val="FF0000"/>
                              </a:solidFill>
                              <a:effectLst/>
                              <a:latin typeface="+mn-lt"/>
                              <a:ea typeface="Malgun Gothic" panose="020B0503020000020004" pitchFamily="34" charset="-127"/>
                              <a:cs typeface="Times New Roman" panose="02020603050405020304" pitchFamily="18" charset="0"/>
                            </a:rPr>
                            <a:t>FFS</a:t>
                          </a:r>
                          <a:endParaRPr lang="en-CA" sz="1000" dirty="0">
                            <a:solidFill>
                              <a:srgbClr val="FF0000"/>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bl>
              </a:graphicData>
            </a:graphic>
          </p:graphicFrame>
        </mc:Fallback>
      </mc:AlternateContent>
    </p:spTree>
    <p:extLst>
      <p:ext uri="{BB962C8B-B14F-4D97-AF65-F5344CB8AC3E}">
        <p14:creationId xmlns:p14="http://schemas.microsoft.com/office/powerpoint/2010/main" val="7826656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 (cont’d)</a:t>
            </a:r>
          </a:p>
        </p:txBody>
      </p:sp>
      <p:graphicFrame>
        <p:nvGraphicFramePr>
          <p:cNvPr id="4" name="Table 3"/>
          <p:cNvGraphicFramePr>
            <a:graphicFrameLocks noGrp="1"/>
          </p:cNvGraphicFramePr>
          <p:nvPr>
            <p:extLst>
              <p:ext uri="{D42A27DB-BD31-4B8C-83A1-F6EECF244321}">
                <p14:modId xmlns:p14="http://schemas.microsoft.com/office/powerpoint/2010/main" val="2383603171"/>
              </p:ext>
            </p:extLst>
          </p:nvPr>
        </p:nvGraphicFramePr>
        <p:xfrm>
          <a:off x="415021" y="1349782"/>
          <a:ext cx="11361957" cy="4613710"/>
        </p:xfrm>
        <a:graphic>
          <a:graphicData uri="http://schemas.openxmlformats.org/drawingml/2006/table">
            <a:tbl>
              <a:tblPr firstRow="1" firstCol="1" bandRow="1"/>
              <a:tblGrid>
                <a:gridCol w="2880981">
                  <a:extLst>
                    <a:ext uri="{9D8B030D-6E8A-4147-A177-3AD203B41FA5}">
                      <a16:colId xmlns:a16="http://schemas.microsoft.com/office/drawing/2014/main" val="2516225200"/>
                    </a:ext>
                  </a:extLst>
                </a:gridCol>
                <a:gridCol w="2798916">
                  <a:extLst>
                    <a:ext uri="{9D8B030D-6E8A-4147-A177-3AD203B41FA5}">
                      <a16:colId xmlns:a16="http://schemas.microsoft.com/office/drawing/2014/main" val="2691826766"/>
                    </a:ext>
                  </a:extLst>
                </a:gridCol>
                <a:gridCol w="2839480">
                  <a:extLst>
                    <a:ext uri="{9D8B030D-6E8A-4147-A177-3AD203B41FA5}">
                      <a16:colId xmlns:a16="http://schemas.microsoft.com/office/drawing/2014/main" val="2147541154"/>
                    </a:ext>
                  </a:extLst>
                </a:gridCol>
                <a:gridCol w="2842580">
                  <a:extLst>
                    <a:ext uri="{9D8B030D-6E8A-4147-A177-3AD203B41FA5}">
                      <a16:colId xmlns:a16="http://schemas.microsoft.com/office/drawing/2014/main" val="4238965330"/>
                    </a:ext>
                  </a:extLst>
                </a:gridCol>
              </a:tblGrid>
              <a:tr h="181790">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Parameters</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UMi AV (optional)</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err="1">
                          <a:solidFill>
                            <a:schemeClr val="tx1"/>
                          </a:solidFill>
                          <a:effectLst/>
                          <a:latin typeface="+mn-lt"/>
                          <a:ea typeface="Malgun Gothic" panose="020B0503020000020004" pitchFamily="34" charset="-127"/>
                          <a:cs typeface="Times New Roman" panose="02020603050405020304" pitchFamily="18" charset="0"/>
                        </a:rPr>
                        <a:t>UMa</a:t>
                      </a:r>
                      <a:r>
                        <a:rPr lang="en-US" sz="1000" b="1" dirty="0">
                          <a:solidFill>
                            <a:schemeClr val="tx1"/>
                          </a:solidFill>
                          <a:effectLst/>
                          <a:latin typeface="+mn-lt"/>
                          <a:ea typeface="Malgun Gothic" panose="020B0503020000020004" pitchFamily="34" charset="-127"/>
                          <a:cs typeface="Times New Roman" panose="02020603050405020304" pitchFamily="18" charset="0"/>
                        </a:rPr>
                        <a:t>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US" sz="1000" b="1" dirty="0">
                          <a:solidFill>
                            <a:schemeClr val="tx1"/>
                          </a:solidFill>
                          <a:effectLst/>
                          <a:latin typeface="+mn-lt"/>
                          <a:ea typeface="Malgun Gothic" panose="020B0503020000020004" pitchFamily="34" charset="-127"/>
                          <a:cs typeface="Times New Roman" panose="02020603050405020304" pitchFamily="18" charset="0"/>
                        </a:rPr>
                        <a:t>RMa AV</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21735942"/>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Terrestrial UT </a:t>
                      </a:r>
                      <a:r>
                        <a:rPr lang="en-CA" sz="1000" dirty="0" err="1">
                          <a:solidFill>
                            <a:schemeClr val="tx1"/>
                          </a:solidFill>
                          <a:effectLst/>
                          <a:latin typeface="+mn-lt"/>
                          <a:ea typeface="Calibri" panose="020F0502020204030204" pitchFamily="34" charset="0"/>
                          <a:cs typeface="Times New Roman" panose="02020603050405020304" pitchFamily="18" charset="0"/>
                        </a:rPr>
                        <a:t>Tx</a:t>
                      </a:r>
                      <a:r>
                        <a:rPr lang="en-CA" sz="1000" dirty="0">
                          <a:solidFill>
                            <a:schemeClr val="tx1"/>
                          </a:solidFill>
                          <a:effectLst/>
                          <a:latin typeface="+mn-lt"/>
                          <a:ea typeface="Calibri" panose="020F0502020204030204" pitchFamily="34" charset="0"/>
                          <a:cs typeface="Times New Roman" panose="02020603050405020304" pitchFamily="18" charset="0"/>
                        </a:rPr>
                        <a:t> Power</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87640610"/>
                  </a:ext>
                </a:extLst>
              </a:tr>
              <a:tr h="443192">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Aerial UT </a:t>
                      </a:r>
                      <a:r>
                        <a:rPr lang="en-CA" sz="1000" dirty="0" err="1">
                          <a:solidFill>
                            <a:schemeClr val="tx1"/>
                          </a:solidFill>
                          <a:effectLst/>
                          <a:latin typeface="+mn-lt"/>
                          <a:ea typeface="Calibri" panose="020F0502020204030204" pitchFamily="34" charset="0"/>
                          <a:cs typeface="Times New Roman" panose="02020603050405020304" pitchFamily="18" charset="0"/>
                        </a:rPr>
                        <a:t>Tx</a:t>
                      </a:r>
                      <a:r>
                        <a:rPr lang="en-CA" sz="1000" dirty="0">
                          <a:solidFill>
                            <a:schemeClr val="tx1"/>
                          </a:solidFill>
                          <a:effectLst/>
                          <a:latin typeface="+mn-lt"/>
                          <a:ea typeface="Calibri" panose="020F0502020204030204" pitchFamily="34" charset="0"/>
                          <a:cs typeface="Times New Roman" panose="02020603050405020304" pitchFamily="18" charset="0"/>
                        </a:rPr>
                        <a:t> Power</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23dBm</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99837711"/>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T</a:t>
                      </a:r>
                      <a:r>
                        <a:rPr lang="en-US" sz="1000" dirty="0">
                          <a:solidFill>
                            <a:schemeClr val="tx1"/>
                          </a:solidFill>
                          <a:effectLst/>
                          <a:latin typeface="+mn-lt"/>
                          <a:ea typeface="Malgun Gothic" panose="020B0503020000020004" pitchFamily="34" charset="-127"/>
                          <a:cs typeface="Times New Roman" panose="02020603050405020304" pitchFamily="18" charset="0"/>
                        </a:rPr>
                        <a:t>terrestrial or aerial UT antenna element pattern </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Omni-directional</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17312009"/>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Terrestrial or aerial UT antenna element gain</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0dBi</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83217509"/>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chemeClr val="tx1"/>
                          </a:solidFill>
                          <a:effectLst/>
                          <a:latin typeface="+mn-lt"/>
                          <a:ea typeface="Calibri" panose="020F0502020204030204" pitchFamily="34" charset="0"/>
                          <a:cs typeface="Times New Roman" panose="02020603050405020304" pitchFamily="18" charset="0"/>
                        </a:rPr>
                        <a:t>Number of terrestrial or aerial UT antennas </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CA" sz="1000" dirty="0">
                          <a:solidFill>
                            <a:srgbClr val="FF0000"/>
                          </a:solidFill>
                          <a:effectLst/>
                          <a:latin typeface="+mn-lt"/>
                          <a:ea typeface="Calibri" panose="020F0502020204030204" pitchFamily="34" charset="0"/>
                          <a:cs typeface="Times New Roman" panose="02020603050405020304" pitchFamily="18" charset="0"/>
                        </a:rPr>
                        <a:t>FFS</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33519434"/>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BS receiver noise figure</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5dB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91103317"/>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Terrestrial/aerial UT receiver noise figure</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5000"/>
                        </a:lnSpc>
                        <a:spcAft>
                          <a:spcPts val="0"/>
                        </a:spcAft>
                      </a:pPr>
                      <a:r>
                        <a:rPr lang="en-CA" sz="1000" dirty="0">
                          <a:solidFill>
                            <a:schemeClr val="tx1"/>
                          </a:solidFill>
                          <a:effectLst/>
                          <a:latin typeface="+mn-lt"/>
                          <a:ea typeface="Calibri" panose="020F0502020204030204" pitchFamily="34" charset="0"/>
                          <a:cs typeface="Times New Roman" panose="02020603050405020304" pitchFamily="18" charset="0"/>
                        </a:rPr>
                        <a:t>9dB</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91816906"/>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Calibri" panose="020F0502020204030204" pitchFamily="34" charset="0"/>
                          <a:cs typeface="Times New Roman" panose="02020603050405020304" pitchFamily="18" charset="0"/>
                        </a:rPr>
                        <a:t>Baseline receiver for terrestrial/aerial UT</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MMSE-IRC</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39445375"/>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SimSun" panose="02010600030101010101" pitchFamily="2" charset="-122"/>
                          <a:cs typeface="Times New Roman" panose="02020603050405020304" pitchFamily="18" charset="0"/>
                        </a:rPr>
                        <a:t>Feedback assumption</a:t>
                      </a: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Non-ideal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75470513"/>
                  </a:ext>
                </a:extLst>
              </a:tr>
              <a:tr h="443192">
                <a:tc>
                  <a:txBody>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000" dirty="0">
                          <a:solidFill>
                            <a:schemeClr val="tx1"/>
                          </a:solidFill>
                          <a:effectLst/>
                          <a:latin typeface="+mn-lt"/>
                          <a:ea typeface="Malgun Gothic" panose="020B0503020000020004" pitchFamily="34" charset="-127"/>
                          <a:cs typeface="Times New Roman" panose="02020603050405020304" pitchFamily="18" charset="0"/>
                        </a:rPr>
                        <a:t>Channel estimation</a:t>
                      </a:r>
                      <a:endParaRPr lang="en-CA" sz="1000" dirty="0">
                        <a:solidFill>
                          <a:schemeClr val="tx1"/>
                        </a:solidFill>
                        <a:effectLst/>
                        <a:latin typeface="+mn-lt"/>
                        <a:ea typeface="Calibri" panose="020F0502020204030204" pitchFamily="34" charset="0"/>
                        <a:cs typeface="Times New Roman" panose="02020603050405020304" pitchFamily="18" charset="0"/>
                      </a:endParaRPr>
                    </a:p>
                  </a:txBody>
                  <a:tcPr marL="64679" marR="646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marL="0" marR="0">
                        <a:lnSpc>
                          <a:spcPct val="107000"/>
                        </a:lnSpc>
                        <a:spcBef>
                          <a:spcPts val="0"/>
                        </a:spcBef>
                        <a:spcAft>
                          <a:spcPts val="0"/>
                        </a:spcAft>
                      </a:pPr>
                      <a:r>
                        <a:rPr lang="en-US" sz="1000" dirty="0">
                          <a:solidFill>
                            <a:schemeClr val="tx1"/>
                          </a:solidFill>
                          <a:effectLst/>
                          <a:latin typeface="+mn-lt"/>
                          <a:ea typeface="SimSun" panose="02010600030101010101" pitchFamily="2" charset="-122"/>
                          <a:cs typeface="Times New Roman" panose="02020603050405020304" pitchFamily="18" charset="0"/>
                        </a:rPr>
                        <a:t>Non-ideal</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31311428"/>
                  </a:ext>
                </a:extLst>
              </a:tr>
            </a:tbl>
          </a:graphicData>
        </a:graphic>
      </p:graphicFrame>
    </p:spTree>
    <p:extLst>
      <p:ext uri="{BB962C8B-B14F-4D97-AF65-F5344CB8AC3E}">
        <p14:creationId xmlns:p14="http://schemas.microsoft.com/office/powerpoint/2010/main" val="12801114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13665</TotalTime>
  <Words>715</Words>
  <Application>Microsoft Office PowerPoint</Application>
  <PresentationFormat>Widescreen</PresentationFormat>
  <Paragraphs>168</Paragraphs>
  <Slides>5</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vt:i4>
      </vt:variant>
    </vt:vector>
  </HeadingPairs>
  <TitlesOfParts>
    <vt:vector size="14" baseType="lpstr">
      <vt:lpstr>Malgun Gothic</vt:lpstr>
      <vt:lpstr>Meiryo</vt:lpstr>
      <vt:lpstr>ＭＳ Ｐゴシック</vt:lpstr>
      <vt:lpstr>SimSun</vt:lpstr>
      <vt:lpstr>Arial</vt:lpstr>
      <vt:lpstr>Calibri</vt:lpstr>
      <vt:lpstr>Cambria Math</vt:lpstr>
      <vt:lpstr>Times New Roman</vt:lpstr>
      <vt:lpstr>Office Theme</vt:lpstr>
      <vt:lpstr>WF on evaluation assumptions  for aerials study</vt:lpstr>
      <vt:lpstr>Background</vt:lpstr>
      <vt:lpstr>Proposal</vt:lpstr>
      <vt:lpstr>Proposal (cont’d)</vt:lpstr>
      <vt:lpstr>Proposal (cont’d)</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1409</cp:revision>
  <dcterms:created xsi:type="dcterms:W3CDTF">2015-04-22T00:12:23Z</dcterms:created>
  <dcterms:modified xsi:type="dcterms:W3CDTF">2017-04-05T02:08:48Z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