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4"/>
  </p:notesMasterIdLst>
  <p:sldIdLst>
    <p:sldId id="256" r:id="rId2"/>
    <p:sldId id="299" r:id="rId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61" autoAdjust="0"/>
    <p:restoredTop sz="96779" autoAdjust="0"/>
  </p:normalViewPr>
  <p:slideViewPr>
    <p:cSldViewPr>
      <p:cViewPr>
        <p:scale>
          <a:sx n="80" d="100"/>
          <a:sy n="80" d="100"/>
        </p:scale>
        <p:origin x="-1194" y="-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4/4/2017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system-level evaluation assumptions for </a:t>
            </a:r>
            <a:r>
              <a:rPr lang="en-US" altLang="en-US" dirty="0" err="1" smtClean="0"/>
              <a:t>sTTI</a:t>
            </a:r>
            <a:endParaRPr lang="en-US" altLang="en-US" dirty="0" smtClean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Huawei, HiSilicon</a:t>
            </a:r>
            <a:r>
              <a:rPr lang="en-US" altLang="zh-CN" smtClean="0"/>
              <a:t>, </a:t>
            </a:r>
            <a:r>
              <a:rPr lang="en-US" altLang="zh-CN" smtClean="0"/>
              <a:t>CATT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3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3GPP TSG RAN WG1 Meeting #88b</a:t>
            </a:r>
            <a:r>
              <a:rPr lang="en-GB" altLang="ko-KR" sz="1800" b="1" dirty="0" smtClean="0">
                <a:cs typeface="Times New Roman" panose="02020603050405020304" pitchFamily="18" charset="0"/>
              </a:rPr>
              <a:t>				</a:t>
            </a:r>
            <a:r>
              <a:rPr lang="en-GB" altLang="ko-KR" sz="1800" b="1" dirty="0" smtClean="0"/>
              <a:t>                  </a:t>
            </a:r>
            <a:r>
              <a:rPr lang="en-GB" sz="1800" b="1" dirty="0" smtClean="0"/>
              <a:t>R1-170xxxx</a:t>
            </a:r>
            <a:endParaRPr lang="en-GB" sz="1800" b="1" dirty="0" smtClean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Spokane, USA, 3rd – 7th April, 2017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Agenda </a:t>
            </a:r>
            <a:r>
              <a:rPr lang="en-US" altLang="ko-KR" sz="1800" b="1" dirty="0"/>
              <a:t>item </a:t>
            </a:r>
            <a:r>
              <a:rPr lang="en-US" altLang="ko-KR" sz="1800" b="1" dirty="0" smtClean="0"/>
              <a:t>– 7.2.3.3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"/>
            <a:ext cx="8229600" cy="762001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ru-RU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457200" y="780471"/>
          <a:ext cx="8382000" cy="5315528"/>
        </p:xfrm>
        <a:graphic>
          <a:graphicData uri="http://schemas.openxmlformats.org/drawingml/2006/table">
            <a:tbl>
              <a:tblPr/>
              <a:tblGrid>
                <a:gridCol w="1838807"/>
                <a:gridCol w="6543193"/>
              </a:tblGrid>
              <a:tr h="232133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宋体"/>
                        </a:rPr>
                        <a:t>Parameter</a:t>
                      </a:r>
                      <a:endParaRPr lang="zh-CN" sz="1600" dirty="0">
                        <a:latin typeface="Times New Roman"/>
                        <a:ea typeface="宋体"/>
                      </a:endParaRPr>
                    </a:p>
                  </a:txBody>
                  <a:tcPr marL="64622" marR="646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宋体"/>
                        </a:rPr>
                        <a:t>Value</a:t>
                      </a:r>
                      <a:endParaRPr lang="zh-CN" sz="1600">
                        <a:latin typeface="Times New Roman"/>
                        <a:ea typeface="宋体"/>
                      </a:endParaRPr>
                    </a:p>
                  </a:txBody>
                  <a:tcPr marL="64622" marR="646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</a:tr>
              <a:tr h="477299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Times New Roman"/>
                          <a:ea typeface="宋体"/>
                        </a:rPr>
                        <a:t>Deployment scenario</a:t>
                      </a:r>
                      <a:endParaRPr lang="zh-CN" sz="1600" dirty="0">
                        <a:latin typeface="Times New Roman"/>
                        <a:ea typeface="宋体"/>
                      </a:endParaRPr>
                    </a:p>
                  </a:txBody>
                  <a:tcPr marL="64622" marR="646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Times New Roman"/>
                          <a:ea typeface="宋体"/>
                        </a:rPr>
                        <a:t>Same</a:t>
                      </a:r>
                      <a:r>
                        <a:rPr lang="en-US" sz="1600" baseline="0" dirty="0" smtClean="0">
                          <a:latin typeface="Times New Roman"/>
                          <a:ea typeface="宋体"/>
                        </a:rPr>
                        <a:t> as </a:t>
                      </a:r>
                      <a:r>
                        <a:rPr lang="en-US" sz="1600" dirty="0" smtClean="0">
                          <a:latin typeface="Times New Roman"/>
                          <a:ea typeface="宋体"/>
                        </a:rPr>
                        <a:t>Rel-14 deployment scenario.</a:t>
                      </a:r>
                      <a:endParaRPr lang="zh-CN" sz="1600" dirty="0">
                        <a:latin typeface="Times New Roman"/>
                        <a:ea typeface="宋体"/>
                      </a:endParaRPr>
                    </a:p>
                  </a:txBody>
                  <a:tcPr marL="64622" marR="646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8866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dirty="0" smtClean="0">
                          <a:latin typeface="Times New Roman"/>
                          <a:ea typeface="宋体"/>
                        </a:rPr>
                        <a:t>Proportion of R14 (a%)</a:t>
                      </a:r>
                      <a:r>
                        <a:rPr lang="en-US" altLang="zh-CN" sz="1600" baseline="0" dirty="0" smtClean="0">
                          <a:latin typeface="Times New Roman"/>
                          <a:ea typeface="宋体"/>
                        </a:rPr>
                        <a:t> and R15 UEs (b%)</a:t>
                      </a:r>
                      <a:endParaRPr lang="zh-CN" sz="1600" dirty="0">
                        <a:latin typeface="Times New Roman"/>
                        <a:ea typeface="宋体"/>
                      </a:endParaRPr>
                    </a:p>
                  </a:txBody>
                  <a:tcPr marL="64622" marR="646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 fontAlgn="ctr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Font typeface="Symbol"/>
                        <a:buNone/>
                        <a:tabLst>
                          <a:tab pos="291465" algn="l"/>
                        </a:tabLst>
                      </a:pPr>
                      <a:r>
                        <a:rPr lang="en-US" altLang="zh-CN" sz="1600" dirty="0" smtClean="0">
                          <a:latin typeface="Times New Roman"/>
                          <a:ea typeface="宋体"/>
                        </a:rPr>
                        <a:t>(</a:t>
                      </a:r>
                      <a:r>
                        <a:rPr lang="en-US" altLang="zh-CN" sz="1600" dirty="0" err="1" smtClean="0">
                          <a:latin typeface="Times New Roman"/>
                          <a:ea typeface="宋体"/>
                        </a:rPr>
                        <a:t>a,b</a:t>
                      </a:r>
                      <a:r>
                        <a:rPr lang="en-US" altLang="zh-CN" sz="1600" dirty="0" smtClean="0">
                          <a:latin typeface="Times New Roman"/>
                          <a:ea typeface="宋体"/>
                        </a:rPr>
                        <a:t>) = {(0, 100), (100, 0)}.</a:t>
                      </a:r>
                      <a:r>
                        <a:rPr lang="en-US" altLang="zh-CN" sz="1600" baseline="0" dirty="0" smtClean="0">
                          <a:latin typeface="Times New Roman"/>
                          <a:ea typeface="宋体"/>
                        </a:rPr>
                        <a:t> </a:t>
                      </a:r>
                    </a:p>
                    <a:p>
                      <a:pPr marL="342900" lvl="0" indent="-342900" algn="just" fontAlgn="ctr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Font typeface="Symbol"/>
                        <a:buNone/>
                        <a:tabLst>
                          <a:tab pos="291465" algn="l"/>
                        </a:tabLst>
                      </a:pPr>
                      <a:r>
                        <a:rPr lang="en-US" altLang="zh-CN" sz="1600" baseline="0" dirty="0" smtClean="0">
                          <a:latin typeface="Times New Roman"/>
                          <a:ea typeface="宋体"/>
                        </a:rPr>
                        <a:t>Combinations for mixed scenario is up to company to provide. </a:t>
                      </a:r>
                      <a:endParaRPr lang="zh-CN" sz="1600" dirty="0">
                        <a:latin typeface="Times New Roman"/>
                        <a:ea typeface="宋体"/>
                      </a:endParaRPr>
                    </a:p>
                  </a:txBody>
                  <a:tcPr marL="64622" marR="646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5360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宋体"/>
                        </a:rPr>
                        <a:t>Traffic model</a:t>
                      </a:r>
                      <a:endParaRPr lang="zh-CN" sz="1600" dirty="0">
                        <a:latin typeface="Times New Roman"/>
                        <a:ea typeface="宋体"/>
                      </a:endParaRPr>
                    </a:p>
                  </a:txBody>
                  <a:tcPr marL="64622" marR="646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Periodic broadcast traffic:</a:t>
                      </a:r>
                      <a:endParaRPr lang="zh-CN" sz="1600" dirty="0">
                        <a:latin typeface="Times New Roman"/>
                        <a:ea typeface="宋体"/>
                      </a:endParaRPr>
                    </a:p>
                    <a:p>
                      <a:pPr marL="342900" lvl="0" indent="-342900" algn="just" fontAlgn="ctr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291465" algn="l"/>
                        </a:tabLst>
                      </a:pPr>
                      <a:r>
                        <a:rPr lang="en-US" sz="1600" u="sng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Option 1: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4 x 190 byte + 1 x 300 byte; 100 ms period; 100 ms latency </a:t>
                      </a:r>
                      <a:endParaRPr lang="zh-CN" sz="1600" dirty="0">
                        <a:latin typeface="Times New Roman"/>
                        <a:ea typeface="宋体"/>
                      </a:endParaRPr>
                    </a:p>
                    <a:p>
                      <a:pPr marL="342900" lvl="0" indent="-342900" algn="just" fontAlgn="ctr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291465" algn="l"/>
                        </a:tabLst>
                      </a:pPr>
                      <a:r>
                        <a:rPr lang="en-US" sz="1600" u="sng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Option 2: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4 x 190 byte + 1 x 300 byte; 20 ms period; 20 ms latency</a:t>
                      </a:r>
                      <a:endParaRPr lang="zh-CN" sz="1600" dirty="0">
                        <a:latin typeface="Times New Roman"/>
                        <a:ea typeface="宋体"/>
                      </a:endParaRPr>
                    </a:p>
                  </a:txBody>
                  <a:tcPr marL="64622" marR="646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713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宋体"/>
                        </a:rPr>
                        <a:t>Resource selection</a:t>
                      </a:r>
                      <a:endParaRPr lang="zh-CN" sz="1600" dirty="0">
                        <a:latin typeface="Times New Roman"/>
                        <a:ea typeface="宋体"/>
                      </a:endParaRPr>
                    </a:p>
                  </a:txBody>
                  <a:tcPr marL="64622" marR="646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auto" hangingPunct="1">
                        <a:lnSpc>
                          <a:spcPts val="1400"/>
                        </a:lnSpc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en-US" altLang="zh-CN" sz="1600" dirty="0" smtClean="0">
                          <a:latin typeface="Times New Roman"/>
                          <a:ea typeface="+mn-ea"/>
                        </a:rPr>
                        <a:t>At least Rel-14 resource selection</a:t>
                      </a:r>
                      <a:r>
                        <a:rPr lang="en-US" altLang="zh-CN" sz="1600" baseline="0" dirty="0" smtClean="0">
                          <a:latin typeface="Times New Roman"/>
                          <a:ea typeface="+mn-ea"/>
                        </a:rPr>
                        <a:t>. Other schemes not precluded.</a:t>
                      </a:r>
                      <a:endParaRPr lang="en-US" altLang="zh-CN" sz="1600" dirty="0" smtClean="0">
                        <a:latin typeface="Times New Roman"/>
                        <a:ea typeface="+mn-e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7494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宋体"/>
                        </a:rPr>
                        <a:t>Number of </a:t>
                      </a:r>
                      <a:r>
                        <a:rPr lang="en-US" sz="1600" dirty="0" smtClean="0">
                          <a:latin typeface="Times New Roman"/>
                          <a:ea typeface="宋体"/>
                        </a:rPr>
                        <a:t>retransmission per</a:t>
                      </a:r>
                      <a:r>
                        <a:rPr lang="en-US" sz="1600" baseline="0" dirty="0" smtClean="0">
                          <a:latin typeface="Times New Roman"/>
                          <a:ea typeface="宋体"/>
                        </a:rPr>
                        <a:t> packet</a:t>
                      </a:r>
                      <a:endParaRPr lang="zh-CN" sz="1600" dirty="0">
                        <a:latin typeface="Times New Roman"/>
                        <a:ea typeface="宋体"/>
                      </a:endParaRPr>
                    </a:p>
                  </a:txBody>
                  <a:tcPr marL="64622" marR="646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auto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Times New Roman"/>
                          <a:ea typeface="宋体"/>
                        </a:rPr>
                        <a:t>2</a:t>
                      </a:r>
                      <a:endParaRPr lang="zh-CN" sz="1600" dirty="0">
                        <a:latin typeface="Times New Roman"/>
                        <a:ea typeface="宋体"/>
                      </a:endParaRPr>
                    </a:p>
                  </a:txBody>
                  <a:tcPr marL="64622" marR="646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7843">
                <a:tc>
                  <a:txBody>
                    <a:bodyPr/>
                    <a:lstStyle/>
                    <a:p>
                      <a:pPr marL="0" algn="ctr" fontAlgn="auto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宋体"/>
                        </a:rPr>
                        <a:t>TTI Structure</a:t>
                      </a:r>
                      <a:endParaRPr lang="zh-CN" sz="1600" dirty="0">
                        <a:latin typeface="Times New Roman"/>
                        <a:ea typeface="宋体"/>
                      </a:endParaRPr>
                    </a:p>
                  </a:txBody>
                  <a:tcPr marL="64622" marR="646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-342900" algn="just" fontAlgn="ctr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291465" algn="l"/>
                        </a:tabLs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Subframe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TTI granularity (LTE Rel-14 legacy 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TTI structure)</a:t>
                      </a:r>
                      <a:endParaRPr lang="zh-CN" sz="1600" dirty="0">
                        <a:latin typeface="Times New Roman"/>
                        <a:ea typeface="宋体"/>
                      </a:endParaRPr>
                    </a:p>
                    <a:p>
                      <a:pPr marL="0" lvl="0" indent="-342900" algn="just" fontAlgn="ctr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291465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Slot TTI 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granularity</a:t>
                      </a:r>
                      <a:endParaRPr lang="zh-CN" sz="1600" dirty="0">
                        <a:latin typeface="Times New Roman"/>
                        <a:ea typeface="宋体"/>
                      </a:endParaRPr>
                    </a:p>
                    <a:p>
                      <a:pPr marL="0" lvl="0" indent="-342900" algn="just" fontAlgn="ctr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291465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Sub-slot TTI 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granularity</a:t>
                      </a:r>
                      <a:endParaRPr lang="zh-CN" sz="1600" dirty="0">
                        <a:latin typeface="Times New Roman"/>
                        <a:ea typeface="宋体"/>
                      </a:endParaRPr>
                    </a:p>
                  </a:txBody>
                  <a:tcPr marL="64622" marR="646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3400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dirty="0" smtClean="0">
                          <a:latin typeface="Times New Roman"/>
                          <a:ea typeface="宋体"/>
                        </a:rPr>
                        <a:t>AGC structure</a:t>
                      </a:r>
                      <a:endParaRPr lang="zh-CN" sz="1600" dirty="0">
                        <a:latin typeface="Times New Roman"/>
                        <a:ea typeface="宋体"/>
                      </a:endParaRPr>
                    </a:p>
                  </a:txBody>
                  <a:tcPr marL="64622" marR="646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 fontAlgn="ctr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Font typeface="Symbol"/>
                        <a:buNone/>
                        <a:tabLst>
                          <a:tab pos="291465" algn="l"/>
                        </a:tabLst>
                      </a:pPr>
                      <a:r>
                        <a:rPr lang="en-US" altLang="zh-CN" sz="1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 shared AGC symbol per 1ms </a:t>
                      </a:r>
                      <a:r>
                        <a:rPr lang="en-US" altLang="zh-CN" sz="160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subframe</a:t>
                      </a:r>
                      <a:r>
                        <a:rPr lang="en-US" altLang="zh-CN" sz="1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(as in </a:t>
                      </a:r>
                      <a:r>
                        <a:rPr lang="en-US" altLang="zh-CN" sz="16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</a:rPr>
                        <a:t>Figure 6 in R1-1704688)</a:t>
                      </a:r>
                      <a:endParaRPr lang="zh-CN" sz="1600" dirty="0">
                        <a:latin typeface="Times New Roman"/>
                        <a:ea typeface="宋体"/>
                      </a:endParaRPr>
                    </a:p>
                  </a:txBody>
                  <a:tcPr marL="64622" marR="646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3420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宋体"/>
                        </a:rPr>
                        <a:t>Frequency </a:t>
                      </a:r>
                      <a:r>
                        <a:rPr lang="en-US" sz="1600" dirty="0" smtClean="0">
                          <a:latin typeface="Times New Roman"/>
                          <a:ea typeface="宋体"/>
                        </a:rPr>
                        <a:t>allocation</a:t>
                      </a:r>
                      <a:endParaRPr lang="zh-CN" sz="1600" dirty="0">
                        <a:latin typeface="Times New Roman"/>
                        <a:ea typeface="宋体"/>
                      </a:endParaRPr>
                    </a:p>
                  </a:txBody>
                  <a:tcPr marL="64622" marR="646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Adjacent SCI and Data transmission:</a:t>
                      </a:r>
                      <a:endParaRPr lang="zh-CN" sz="1600" dirty="0">
                        <a:latin typeface="Times New Roman"/>
                        <a:ea typeface="宋体"/>
                      </a:endParaRPr>
                    </a:p>
                    <a:p>
                      <a:pPr marL="342900" lvl="0" indent="-342900" algn="just" fontAlgn="ctr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291465" algn="l"/>
                        </a:tabLs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Subframe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TTI granularity: 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 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PRB SCI</a:t>
                      </a:r>
                      <a:endParaRPr lang="zh-CN" sz="1600" dirty="0">
                        <a:latin typeface="Times New Roman"/>
                        <a:ea typeface="宋体"/>
                      </a:endParaRPr>
                    </a:p>
                    <a:p>
                      <a:pPr marL="342900" lvl="0" indent="-342900" algn="just" fontAlgn="ctr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291465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Slot TTI granularity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: 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 PRB SCI</a:t>
                      </a:r>
                      <a:endParaRPr lang="zh-CN" sz="1600" dirty="0">
                        <a:latin typeface="Times New Roman"/>
                        <a:ea typeface="宋体"/>
                      </a:endParaRPr>
                    </a:p>
                    <a:p>
                      <a:pPr marL="342900" lvl="0" indent="-342900" algn="just" fontAlgn="ctr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291465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Sub-slot TTI granularity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: 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8 PRB SCI</a:t>
                      </a:r>
                      <a:endParaRPr lang="zh-CN" sz="1600" dirty="0">
                        <a:latin typeface="Times New Roman"/>
                        <a:ea typeface="宋体"/>
                      </a:endParaRPr>
                    </a:p>
                  </a:txBody>
                  <a:tcPr marL="64622" marR="646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40020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197</Words>
  <Application>Microsoft Office PowerPoint</Application>
  <PresentationFormat>全屏显示(4:3)</PresentationFormat>
  <Paragraphs>33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WF on system-level evaluation assumptions for sTTI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2017-04-05T02:11:22Z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1e659312-ef3e-4cad-b687-93b6cd6b046f</vt:lpwstr>
  </property>
  <property fmtid="{D5CDD505-2E9C-101B-9397-08002B2CF9AE}" pid="3" name="CTP_TimeStamp">
    <vt:lpwstr>2016-11-16 08:46:37Z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(2)oFJkhocCrDeyRz/h/GuGM/8r1Pdrz+Llyf4M/LR+zaOQc9y1aERxzU7qaVLfAx8oEuemeoXP
Cw1LOkyLN0inT7BwMior0ip2ZHYwh4Yiq8RuxjAgM1xa9sR/rCLVx65NSX8SqeK3ljDA/A27
albW3avM0eDah0T5cGT7XGRjmpqhKFgmaq5OsjP4RCFsqR3/Xd/9ywLv27Yv7600ic5tTRqE
Uon+JpzaGXN2P34QT8</vt:lpwstr>
  </property>
  <property fmtid="{D5CDD505-2E9C-101B-9397-08002B2CF9AE}" pid="9" name="_2015_ms_pID_7253431">
    <vt:lpwstr>tNdvXwp5b7ztFyXysvSDIluVqLOPsv3zi8TS/i8uSHTc7lJKB72FuU
oIUzcAvtnjB536jG2j7xs4pDwA4JsjjxNdcn+xyfD5jWbfGz/deOPAGPCt+Sw6wmo89H+OOY
Jv0y4c8Zu/EKal39JLWSXXdQrlFZGZX2vljBxxv5Z5xW27PVKlTqurjFUw+z/JzkXsc364Zp
R4H10r6aN2Z9DIQg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1491356417</vt:lpwstr>
  </property>
</Properties>
</file>