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 id="2147483873" r:id="rId11"/>
  </p:sldMasterIdLst>
  <p:notesMasterIdLst>
    <p:notesMasterId r:id="rId15"/>
  </p:notesMasterIdLst>
  <p:handoutMasterIdLst>
    <p:handoutMasterId r:id="rId16"/>
  </p:handoutMasterIdLst>
  <p:sldIdLst>
    <p:sldId id="264" r:id="rId12"/>
    <p:sldId id="266" r:id="rId13"/>
    <p:sldId id="263"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4" d="100"/>
          <a:sy n="74" d="100"/>
        </p:scale>
        <p:origin x="888" y="90"/>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2017/4/4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4/4/2017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93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4774869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227328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7723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88202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738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52828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493396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49503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797834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34760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21"/>
          <p:cNvSpPr>
            <a:spLocks noChangeArrowheads="1"/>
          </p:cNvSpPr>
          <p:nvPr userDrawn="1"/>
        </p:nvSpPr>
        <p:spPr bwMode="auto">
          <a:xfrm>
            <a:off x="5047622" y="6465937"/>
            <a:ext cx="1423420"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39653821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a:latin typeface="Times New Roman" pitchFamily="18" charset="0"/>
                <a:cs typeface="Times New Roman" pitchFamily="18" charset="0"/>
              </a:rPr>
              <a:t>Huawei, </a:t>
            </a:r>
            <a:r>
              <a:rPr lang="en-US" altLang="zh-CN" sz="2400" dirty="0" smtClean="0">
                <a:latin typeface="Times New Roman" pitchFamily="18" charset="0"/>
                <a:cs typeface="Times New Roman" pitchFamily="18" charset="0"/>
              </a:rPr>
              <a:t>HiSilicon, Sony, </a:t>
            </a:r>
            <a:r>
              <a:rPr lang="en-US" altLang="zh-CN" dirty="0" smtClean="0">
                <a:latin typeface="Times New Roman" pitchFamily="18" charset="0"/>
                <a:cs typeface="Times New Roman" pitchFamily="18" charset="0"/>
              </a:rPr>
              <a:t>KT Corp, </a:t>
            </a:r>
            <a:r>
              <a:rPr lang="en-US" altLang="zh-CN" sz="2400" dirty="0" err="1" smtClean="0">
                <a:latin typeface="Times New Roman" pitchFamily="18" charset="0"/>
                <a:cs typeface="Times New Roman" pitchFamily="18" charset="0"/>
              </a:rPr>
              <a:t>InterDigital</a:t>
            </a:r>
            <a:r>
              <a:rPr lang="en-US" altLang="zh-CN" sz="2400" dirty="0" smtClean="0">
                <a:latin typeface="Times New Roman" pitchFamily="18" charset="0"/>
                <a:cs typeface="Times New Roman" pitchFamily="18" charset="0"/>
              </a:rPr>
              <a:t>, Qualcomm,</a:t>
            </a:r>
            <a:r>
              <a:rPr lang="en-GB" dirty="0" smtClean="0"/>
              <a:t> </a:t>
            </a:r>
            <a:r>
              <a:rPr lang="en-GB" altLang="zh-CN" dirty="0" smtClean="0">
                <a:latin typeface="Times New Roman" pitchFamily="18" charset="0"/>
                <a:cs typeface="Times New Roman" pitchFamily="18" charset="0"/>
              </a:rPr>
              <a:t>ZTE, ZTE Microelectronics, </a:t>
            </a:r>
            <a:r>
              <a:rPr lang="en-GB" altLang="zh-CN" dirty="0" err="1" smtClean="0">
                <a:latin typeface="Times New Roman" pitchFamily="18" charset="0"/>
                <a:cs typeface="Times New Roman" pitchFamily="18" charset="0"/>
              </a:rPr>
              <a:t>Sequans</a:t>
            </a:r>
            <a:r>
              <a:rPr lang="en-GB" altLang="zh-CN" dirty="0" smtClean="0">
                <a:latin typeface="Times New Roman" pitchFamily="18" charset="0"/>
                <a:cs typeface="Times New Roman" pitchFamily="18" charset="0"/>
              </a:rPr>
              <a:t>,</a:t>
            </a:r>
            <a:r>
              <a:rPr lang="en-GB" dirty="0" smtClean="0"/>
              <a:t> </a:t>
            </a:r>
            <a:r>
              <a:rPr lang="en-GB" altLang="zh-CN" dirty="0" err="1" smtClean="0">
                <a:latin typeface="Times New Roman" pitchFamily="18" charset="0"/>
                <a:cs typeface="Times New Roman" pitchFamily="18" charset="0"/>
              </a:rPr>
              <a:t>MediaTek</a:t>
            </a:r>
            <a:r>
              <a:rPr lang="en-GB" altLang="zh-CN" dirty="0" smtClean="0">
                <a:latin typeface="Times New Roman" pitchFamily="18" charset="0"/>
                <a:cs typeface="Times New Roman" pitchFamily="18" charset="0"/>
              </a:rPr>
              <a:t>, NTT </a:t>
            </a:r>
            <a:r>
              <a:rPr lang="en-GB" altLang="zh-CN" dirty="0" err="1" smtClean="0">
                <a:latin typeface="Times New Roman" pitchFamily="18" charset="0"/>
                <a:cs typeface="Times New Roman" pitchFamily="18" charset="0"/>
              </a:rPr>
              <a:t>DOCOMO,III,OPPO,Panasonic</a:t>
            </a:r>
            <a:r>
              <a:rPr lang="en-US" altLang="zh-CN" sz="2400" dirty="0" smtClean="0">
                <a:latin typeface="Times New Roman" pitchFamily="18" charset="0"/>
                <a:cs typeface="Times New Roman" pitchFamily="18" charset="0"/>
              </a:rPr>
              <a:t>…</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76885"/>
            <a:ext cx="9144000" cy="646331"/>
          </a:xfrm>
          <a:prstGeom prst="rect">
            <a:avLst/>
          </a:prstGeom>
          <a:noFill/>
          <a:ln w="9525">
            <a:noFill/>
            <a:miter lim="800000"/>
            <a:headEnd/>
            <a:tailEnd/>
          </a:ln>
        </p:spPr>
        <p:txBody>
          <a:bodyPr anchor="ctr">
            <a:spAutoFit/>
          </a:bodyPr>
          <a:lstStyle/>
          <a:p>
            <a:r>
              <a:rPr lang="en-US" b="1" dirty="0" smtClean="0"/>
              <a:t>3GPP TSG RAN WG1 </a:t>
            </a:r>
            <a:r>
              <a:rPr lang="en-GB" b="1" dirty="0" smtClean="0"/>
              <a:t>Meeting #88bis</a:t>
            </a:r>
            <a:r>
              <a:rPr lang="en-US" b="1" dirty="0" smtClean="0"/>
              <a:t>                                                                                  R1-1706481</a:t>
            </a:r>
            <a:endParaRPr lang="en-US" dirty="0" smtClean="0"/>
          </a:p>
          <a:p>
            <a:r>
              <a:rPr lang="en-GB" b="1" dirty="0"/>
              <a:t>Spokane, USA, </a:t>
            </a:r>
            <a:r>
              <a:rPr lang="en-GB" b="1" dirty="0" smtClean="0"/>
              <a:t>3</a:t>
            </a:r>
            <a:r>
              <a:rPr lang="en-GB" b="1" baseline="30000" dirty="0" smtClean="0"/>
              <a:t>rd</a:t>
            </a:r>
            <a:r>
              <a:rPr lang="en-GB" b="1" dirty="0" smtClean="0"/>
              <a:t> – 7</a:t>
            </a:r>
            <a:r>
              <a:rPr lang="en-GB" b="1" baseline="30000" dirty="0" smtClean="0"/>
              <a:t>th</a:t>
            </a:r>
            <a:r>
              <a:rPr lang="en-GB" b="1" dirty="0" smtClean="0"/>
              <a:t> April </a:t>
            </a:r>
            <a:r>
              <a:rPr lang="en-GB" b="1" dirty="0"/>
              <a:t>2017</a:t>
            </a:r>
            <a:endParaRPr lang="en-US" dirty="0"/>
          </a:p>
        </p:txBody>
      </p:sp>
      <p:sp>
        <p:nvSpPr>
          <p:cNvPr id="2053" name="TextBox 4"/>
          <p:cNvSpPr txBox="1">
            <a:spLocks noChangeArrowheads="1"/>
          </p:cNvSpPr>
          <p:nvPr/>
        </p:nvSpPr>
        <p:spPr bwMode="auto">
          <a:xfrm>
            <a:off x="1524001" y="836712"/>
            <a:ext cx="2341795"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8.1.3.3.5</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62500" lnSpcReduction="20000"/>
          </a:bodyPr>
          <a:lstStyle/>
          <a:p>
            <a:r>
              <a:rPr lang="en-US" sz="2400" dirty="0"/>
              <a:t>Agreements (RAN1 NR </a:t>
            </a:r>
            <a:r>
              <a:rPr lang="en-US" sz="2400" dirty="0" err="1"/>
              <a:t>Adhoc</a:t>
            </a:r>
            <a:r>
              <a:rPr lang="en-US" sz="2400" dirty="0"/>
              <a:t> Jan 2017):</a:t>
            </a:r>
          </a:p>
          <a:p>
            <a:pPr lvl="1"/>
            <a:r>
              <a:rPr lang="en-US" dirty="0"/>
              <a:t>For DL, support indication of time and/or frequency region of impacted </a:t>
            </a:r>
            <a:r>
              <a:rPr lang="en-US" dirty="0" err="1"/>
              <a:t>eMBB</a:t>
            </a:r>
            <a:r>
              <a:rPr lang="en-US" dirty="0"/>
              <a:t> resources to respective </a:t>
            </a:r>
            <a:r>
              <a:rPr lang="en-US" dirty="0" err="1"/>
              <a:t>eMBB</a:t>
            </a:r>
            <a:r>
              <a:rPr lang="en-US" dirty="0"/>
              <a:t> UE(s)</a:t>
            </a:r>
          </a:p>
          <a:p>
            <a:pPr lvl="2"/>
            <a:r>
              <a:rPr lang="en-US" dirty="0"/>
              <a:t>FFS: Details of  the granularity for impacted region used in the indication </a:t>
            </a:r>
          </a:p>
          <a:p>
            <a:pPr lvl="3"/>
            <a:r>
              <a:rPr lang="en-US" sz="1450" dirty="0"/>
              <a:t>e.g., PRB (group)/symbol (group)/mini-slot (group)/CB (group)/TB/Slot</a:t>
            </a:r>
          </a:p>
          <a:p>
            <a:pPr lvl="2"/>
            <a:r>
              <a:rPr lang="en-US" dirty="0"/>
              <a:t>The indication is transmitted at one of the following (will be down selected later)</a:t>
            </a:r>
          </a:p>
          <a:p>
            <a:pPr lvl="3"/>
            <a:r>
              <a:rPr lang="en-US" sz="1450" dirty="0"/>
              <a:t>during current </a:t>
            </a:r>
            <a:r>
              <a:rPr lang="en-US" sz="1450" dirty="0" err="1"/>
              <a:t>eMBB</a:t>
            </a:r>
            <a:r>
              <a:rPr lang="en-US" sz="1450" dirty="0"/>
              <a:t> TTI</a:t>
            </a:r>
          </a:p>
          <a:p>
            <a:pPr lvl="3"/>
            <a:r>
              <a:rPr lang="en-US" sz="1450" dirty="0"/>
              <a:t>after current </a:t>
            </a:r>
            <a:r>
              <a:rPr lang="en-US" sz="1450" dirty="0" err="1"/>
              <a:t>eMBB</a:t>
            </a:r>
            <a:r>
              <a:rPr lang="en-US" sz="1450" dirty="0"/>
              <a:t> TTI</a:t>
            </a:r>
          </a:p>
          <a:p>
            <a:pPr lvl="3"/>
            <a:r>
              <a:rPr lang="en-US" sz="1450" dirty="0"/>
              <a:t>during  and after current </a:t>
            </a:r>
            <a:r>
              <a:rPr lang="en-US" sz="1450" dirty="0" err="1"/>
              <a:t>eMBB</a:t>
            </a:r>
            <a:r>
              <a:rPr lang="en-US" sz="1450" dirty="0"/>
              <a:t> TTI</a:t>
            </a:r>
          </a:p>
          <a:p>
            <a:pPr lvl="2"/>
            <a:r>
              <a:rPr lang="en-US" dirty="0"/>
              <a:t>The indication is one of the following (will be down selected later)</a:t>
            </a:r>
          </a:p>
          <a:p>
            <a:pPr lvl="3"/>
            <a:r>
              <a:rPr lang="en-US" sz="1450" dirty="0"/>
              <a:t>explicit</a:t>
            </a:r>
          </a:p>
          <a:p>
            <a:pPr lvl="3"/>
            <a:r>
              <a:rPr lang="en-US" sz="1450" dirty="0"/>
              <a:t>implicit</a:t>
            </a:r>
          </a:p>
          <a:p>
            <a:pPr lvl="3"/>
            <a:r>
              <a:rPr lang="en-US" sz="1450" dirty="0"/>
              <a:t>explicit and implicit</a:t>
            </a:r>
          </a:p>
          <a:p>
            <a:r>
              <a:rPr lang="en-US" sz="2400" dirty="0"/>
              <a:t>Agreements (RAN1 #88):</a:t>
            </a:r>
          </a:p>
          <a:p>
            <a:pPr lvl="1"/>
            <a:r>
              <a:rPr lang="en-US" dirty="0"/>
              <a:t>Indication of URLLC transmission overlapping the resources scheduled for an </a:t>
            </a:r>
            <a:r>
              <a:rPr lang="en-US" dirty="0" err="1"/>
              <a:t>eMBB</a:t>
            </a:r>
            <a:r>
              <a:rPr lang="en-US" dirty="0"/>
              <a:t> UE in downlink can be dynamically signaled to the </a:t>
            </a:r>
            <a:r>
              <a:rPr lang="en-US" dirty="0" err="1"/>
              <a:t>eMBB</a:t>
            </a:r>
            <a:r>
              <a:rPr lang="en-US" dirty="0"/>
              <a:t> UE to facilitate demodulation and decoding</a:t>
            </a:r>
          </a:p>
          <a:p>
            <a:pPr lvl="2"/>
            <a:r>
              <a:rPr lang="en-US" dirty="0"/>
              <a:t>FFS details</a:t>
            </a:r>
          </a:p>
          <a:p>
            <a:pPr lvl="1"/>
            <a:r>
              <a:rPr lang="en-US" dirty="0"/>
              <a:t>Indication can be dynamically signaled to a UE, whose assigned downlink resources have  partially been preempted by another downlink transmission, to increase the likelihood of successful demodulation and decoding  of the TB(s) transmitted within the above mentioned assigned resource</a:t>
            </a:r>
          </a:p>
          <a:p>
            <a:pPr lvl="1"/>
            <a:r>
              <a:rPr lang="en-US" dirty="0"/>
              <a:t>The indication may be used to increase the likelihood of successful demodulation and decoding of the transport block based on the pre-empted transmission and/or subsequent (re)-transmissions of the same </a:t>
            </a:r>
            <a:r>
              <a:rPr lang="en-US" dirty="0" smtClean="0"/>
              <a:t>TB</a:t>
            </a:r>
          </a:p>
          <a:p>
            <a:endParaRPr lang="en-US" dirty="0"/>
          </a:p>
        </p:txBody>
      </p:sp>
    </p:spTree>
    <p:extLst>
      <p:ext uri="{BB962C8B-B14F-4D97-AF65-F5344CB8AC3E}">
        <p14:creationId xmlns:p14="http://schemas.microsoft.com/office/powerpoint/2010/main"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5" name="内容占位符 4"/>
          <p:cNvSpPr>
            <a:spLocks noGrp="1"/>
          </p:cNvSpPr>
          <p:nvPr>
            <p:ph idx="1"/>
          </p:nvPr>
        </p:nvSpPr>
        <p:spPr/>
        <p:txBody>
          <a:bodyPr>
            <a:normAutofit/>
          </a:bodyPr>
          <a:lstStyle/>
          <a:p>
            <a:r>
              <a:rPr lang="en-US" dirty="0" smtClean="0"/>
              <a:t>An explicit pre-emption indication can be dynamically signaled to a UE, to inform which part of its assigned downlink resources has been preempted by another downlink transmission, before A/N feedback for the transmission carried on the assigned downlink resources. </a:t>
            </a:r>
          </a:p>
          <a:p>
            <a:pPr lvl="1"/>
            <a:r>
              <a:rPr lang="en-US" dirty="0" smtClean="0"/>
              <a:t>The pre-emption indication includes the time and/or frequency domain information of the </a:t>
            </a:r>
            <a:r>
              <a:rPr lang="en-US" dirty="0"/>
              <a:t>preempted </a:t>
            </a:r>
            <a:r>
              <a:rPr lang="en-US" dirty="0" smtClean="0"/>
              <a:t>resource</a:t>
            </a:r>
          </a:p>
          <a:p>
            <a:pPr lvl="1"/>
            <a:r>
              <a:rPr lang="en-US" dirty="0" smtClean="0"/>
              <a:t>The UE is configured to monitor the pre-emption indicator </a:t>
            </a:r>
            <a:endParaRPr lang="en-US" strike="sngStrike" dirty="0" smtClean="0"/>
          </a:p>
          <a:p>
            <a:pPr lvl="1"/>
            <a:r>
              <a:rPr lang="en-US" dirty="0" smtClean="0"/>
              <a:t>FFS the indication is </a:t>
            </a:r>
            <a:r>
              <a:rPr lang="en-US" dirty="0" err="1" smtClean="0"/>
              <a:t>unicast</a:t>
            </a:r>
            <a:r>
              <a:rPr lang="en-US" dirty="0" smtClean="0"/>
              <a:t> or common for a group of UE or broadcast</a:t>
            </a:r>
          </a:p>
          <a:p>
            <a:pPr lvl="1"/>
            <a:endParaRPr lang="en-US" dirty="0" smtClean="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3160</TotalTime>
  <Words>163</Words>
  <Application>Microsoft Office PowerPoint</Application>
  <PresentationFormat>Widescreen</PresentationFormat>
  <Paragraphs>29</Paragraphs>
  <Slides>3</Slides>
  <Notes>1</Notes>
  <HiddenSlides>0</HiddenSlides>
  <MMClips>0</MMClips>
  <ScaleCrop>false</ScaleCrop>
  <HeadingPairs>
    <vt:vector size="6" baseType="variant">
      <vt:variant>
        <vt:lpstr>Fonts Used</vt:lpstr>
      </vt:variant>
      <vt:variant>
        <vt:i4>13</vt:i4>
      </vt:variant>
      <vt:variant>
        <vt:lpstr>Theme</vt:lpstr>
      </vt:variant>
      <vt:variant>
        <vt:i4>11</vt:i4>
      </vt:variant>
      <vt:variant>
        <vt:lpstr>Slide Titles</vt:lpstr>
      </vt:variant>
      <vt:variant>
        <vt:i4>3</vt:i4>
      </vt:variant>
    </vt:vector>
  </HeadingPairs>
  <TitlesOfParts>
    <vt:vector size="27" baseType="lpstr">
      <vt:lpstr>ＭＳ Ｐゴシック</vt:lpstr>
      <vt:lpstr>ＭＳ Ｐゴシック</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1_Office 主题</vt:lpstr>
      <vt:lpstr>WF on pre-emption indication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Toufiqul Islam</cp:lastModifiedBy>
  <cp:revision>81</cp:revision>
  <dcterms:created xsi:type="dcterms:W3CDTF">2011-12-01T07:18:24Z</dcterms:created>
  <dcterms:modified xsi:type="dcterms:W3CDTF">2017-04-05T02:23:16Z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(2)VD1kdrDNf98QNJ7KG+s/7YdGyCfJ6NUZ1+mdRbiqFyQQ0zFLbkugSOwdLfuYqDZMETBP8ilJ
ylaq0ah9v0prWcXxkuSNERAb7XYVgAnfpzSbTdpvxhcCjJyhPB6sv6ti3lh2lRudLdvl92Ww
CM3spsNc+8NyON8e2YUwfd+hSRidqKkn3WBAqFaRRVZf9nWCbx69Ic/0JZSRWnN89GBEk5LV
RE7fhRrHikl2652jBM</vt:lpwstr>
  </property>
  <property fmtid="{D5CDD505-2E9C-101B-9397-08002B2CF9AE}" pid="7" name="_2015_ms_pID_7253431">
    <vt:lpwstr>ejmvJRD35GSomDY+QCNzcvMS3xmsJjBwlVP2tra3VSnV8pfYYRUv/u
mSrhErtKCKBguNFydaR8eLQFTNKkc+P4u+HzQ9DE5aS2dl0felU6ch0WXFv10ezyw4XU/mtT
qAb1Yu3qlKFJ0M2bgriM8AN0dRaTUwXHFYQmThakf0u8wXiTyJMjPSYVIHEfKnk78+KuF8NO
jax3+boSDq7MHX12</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1491237047</vt:lpwstr>
  </property>
</Properties>
</file>