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86" r:id="rId4"/>
    <p:sldId id="287"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909" autoAdjust="0"/>
    <p:restoredTop sz="94660"/>
  </p:normalViewPr>
  <p:slideViewPr>
    <p:cSldViewPr>
      <p:cViewPr varScale="1">
        <p:scale>
          <a:sx n="84" d="100"/>
          <a:sy n="84" d="100"/>
        </p:scale>
        <p:origin x="636"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4/5/2017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4/5/2017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4/5/2017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4/5/2017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4/5/2017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4/5/2017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4/5/2017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4/5/2017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dirty="0"/>
              <a:t>WF on remaining evaluation assumptions </a:t>
            </a:r>
            <a:br>
              <a:rPr kumimoji="1" lang="en-US" altLang="ja-JP" dirty="0"/>
            </a:br>
            <a:r>
              <a:rPr kumimoji="1" lang="en-US" altLang="ja-JP" dirty="0"/>
              <a:t>for aerials study</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a:solidFill>
                  <a:schemeClr val="tx1"/>
                </a:solidFill>
              </a:rPr>
              <a:t>Ericsson, Qualcomm, NTT DOCOMO, Samsung, Intel, Softbank, ZTE, Nokia</a:t>
            </a: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R1-1706469</a:t>
            </a:r>
            <a:endParaRPr lang="en-US" altLang="en-US" sz="1800" b="1" dirty="0">
              <a:latin typeface="Arial" charset="0"/>
            </a:endParaRPr>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#88bis</a:t>
            </a:r>
          </a:p>
          <a:p>
            <a:pPr>
              <a:spcBef>
                <a:spcPct val="0"/>
              </a:spcBef>
              <a:buNone/>
            </a:pPr>
            <a:r>
              <a:rPr lang="en-US" altLang="ja-JP" sz="1800" dirty="0"/>
              <a:t>Spokane, USA, 3rd – 7th April 2017</a:t>
            </a:r>
          </a:p>
          <a:p>
            <a:pPr>
              <a:spcBef>
                <a:spcPct val="0"/>
              </a:spcBef>
              <a:buNone/>
            </a:pPr>
            <a:r>
              <a:rPr lang="en-US" altLang="ja-JP" sz="1800" dirty="0"/>
              <a:t>Agenda item 7.2.8.2</a:t>
            </a:r>
            <a:endParaRPr lang="ja-JP"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a:bodyPr>
          <a:lstStyle/>
          <a:p>
            <a:pPr hangingPunct="0">
              <a:spcBef>
                <a:spcPts val="2000"/>
              </a:spcBef>
            </a:pPr>
            <a:r>
              <a:rPr lang="en-US" sz="2000" dirty="0"/>
              <a:t>The objective of the study item is to study the ability for aerial vehicles to be served using LTE network deployments with base station antennas targeting terrestrial coverage, supporting Release 14 functionality (i.e. including active antennas and FD-MIMO)</a:t>
            </a:r>
          </a:p>
          <a:p>
            <a:pPr hangingPunct="0">
              <a:spcBef>
                <a:spcPts val="2000"/>
              </a:spcBef>
            </a:pPr>
            <a:r>
              <a:rPr lang="en-GB" sz="2000" dirty="0"/>
              <a:t>Some evaluation assumptions have been agreed</a:t>
            </a:r>
          </a:p>
          <a:p>
            <a:pPr lvl="1"/>
            <a:endParaRPr lang="en-US" sz="2000" dirty="0"/>
          </a:p>
          <a:p>
            <a:endParaRPr lang="sv-SE" sz="20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a:xfrm>
            <a:off x="609600" y="1052736"/>
            <a:ext cx="10972800" cy="4853135"/>
          </a:xfrm>
        </p:spPr>
        <p:txBody>
          <a:bodyPr>
            <a:noAutofit/>
          </a:bodyPr>
          <a:lstStyle/>
          <a:p>
            <a:r>
              <a:rPr lang="en-GB" sz="2400" dirty="0"/>
              <a:t>The following evaluation assumptions are used for the aerial study</a:t>
            </a:r>
            <a:endParaRPr lang="en-US" sz="2400" dirty="0"/>
          </a:p>
        </p:txBody>
      </p:sp>
      <mc:AlternateContent xmlns:mc="http://schemas.openxmlformats.org/markup-compatibility/2006" xmlns:a14="http://schemas.microsoft.com/office/drawing/2010/main">
        <mc:Choice Requires="a14">
          <p:graphicFrame>
            <p:nvGraphicFramePr>
              <p:cNvPr id="5" name="Table 4"/>
              <p:cNvGraphicFramePr>
                <a:graphicFrameLocks noGrp="1"/>
              </p:cNvGraphicFramePr>
              <p:nvPr>
                <p:extLst>
                  <p:ext uri="{D42A27DB-BD31-4B8C-83A1-F6EECF244321}">
                    <p14:modId xmlns:p14="http://schemas.microsoft.com/office/powerpoint/2010/main" val="2520937471"/>
                  </p:ext>
                </p:extLst>
              </p:nvPr>
            </p:nvGraphicFramePr>
            <p:xfrm>
              <a:off x="335360" y="1484784"/>
              <a:ext cx="11369610" cy="5286945"/>
            </p:xfrm>
            <a:graphic>
              <a:graphicData uri="http://schemas.openxmlformats.org/drawingml/2006/table">
                <a:tbl>
                  <a:tblPr firstRow="1" firstCol="1" bandRow="1"/>
                  <a:tblGrid>
                    <a:gridCol w="2888634">
                      <a:extLst>
                        <a:ext uri="{9D8B030D-6E8A-4147-A177-3AD203B41FA5}">
                          <a16:colId xmlns:a16="http://schemas.microsoft.com/office/drawing/2014/main" val="2516225200"/>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a:txBody>
                        <a:bodyPr/>
                        <a:lstStyle/>
                        <a:p>
                          <a:pPr algn="l">
                            <a:lnSpc>
                              <a:spcPct val="115000"/>
                            </a:lnSpc>
                            <a:spcAft>
                              <a:spcPts val="0"/>
                            </a:spcAft>
                          </a:pPr>
                          <a:r>
                            <a:rPr lang="en-US" sz="9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b="1" dirty="0" err="1">
                              <a:solidFill>
                                <a:schemeClr val="tx1"/>
                              </a:solidFill>
                              <a:effectLst/>
                              <a:latin typeface="+mn-lt"/>
                              <a:ea typeface="Malgun Gothic" panose="020B0503020000020004" pitchFamily="34" charset="-127"/>
                              <a:cs typeface="Times New Roman" panose="02020603050405020304" pitchFamily="18" charset="0"/>
                            </a:rPr>
                            <a:t>UMi</a:t>
                          </a:r>
                          <a:r>
                            <a:rPr lang="en-US" sz="900" b="1" dirty="0">
                              <a:solidFill>
                                <a:schemeClr val="tx1"/>
                              </a:solidFill>
                              <a:effectLst/>
                              <a:latin typeface="+mn-lt"/>
                              <a:ea typeface="Malgun Gothic" panose="020B0503020000020004" pitchFamily="34" charset="-127"/>
                              <a:cs typeface="Times New Roman" panose="02020603050405020304" pitchFamily="18" charset="0"/>
                            </a:rPr>
                            <a:t> AV</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900" b="1" dirty="0">
                              <a:solidFill>
                                <a:schemeClr val="tx1"/>
                              </a:solidFill>
                              <a:effectLst/>
                              <a:latin typeface="+mn-lt"/>
                              <a:ea typeface="Malgun Gothic" panose="020B0503020000020004" pitchFamily="34" charset="-127"/>
                              <a:cs typeface="Times New Roman" panose="02020603050405020304" pitchFamily="18" charset="0"/>
                            </a:rPr>
                            <a:t>  AV</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443192">
                    <a:tc>
                      <a:txBody>
                        <a:bodyPr/>
                        <a:lstStyle/>
                        <a:p>
                          <a:pPr algn="l">
                            <a:lnSpc>
                              <a:spcPct val="115000"/>
                            </a:lnSpc>
                            <a:spcAft>
                              <a:spcPts val="0"/>
                            </a:spcAft>
                          </a:pPr>
                          <a:r>
                            <a:rPr lang="en-US" sz="900" i="0" dirty="0">
                              <a:solidFill>
                                <a:schemeClr val="tx1"/>
                              </a:solidFill>
                              <a:effectLst/>
                              <a:latin typeface="+mn-lt"/>
                              <a:ea typeface="Malgun Gothic" panose="020B0503020000020004" pitchFamily="34" charset="-127"/>
                              <a:cs typeface="Times New Roman" panose="02020603050405020304" pitchFamily="18" charset="0"/>
                            </a:rPr>
                            <a:t>Indoor terrestrial UT ratio defined as </a:t>
                          </a:r>
                        </a:p>
                        <a:p>
                          <a:pPr algn="l">
                            <a:lnSpc>
                              <a:spcPct val="115000"/>
                            </a:lnSpc>
                            <a:spcAft>
                              <a:spcPts val="0"/>
                            </a:spcAft>
                          </a:pPr>
                          <a14:m>
                            <m:oMathPara xmlns:m="http://schemas.openxmlformats.org/officeDocument/2006/math">
                              <m:oMathParaPr>
                                <m:jc m:val="centerGroup"/>
                              </m:oMathParaPr>
                              <m:oMath xmlns:m="http://schemas.openxmlformats.org/officeDocument/2006/math">
                                <m:f>
                                  <m:fPr>
                                    <m:ctrlPr>
                                      <a:rPr lang="en-US" sz="90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fPr>
                                  <m:num>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tesstrial</m:t>
                                    </m:r>
                                    <m: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num>
                                  <m:den>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tesstrial</m:t>
                                    </m:r>
                                    <m: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m:rPr>
                                        <m:nor/>
                                      </m:rPr>
                                      <a:rPr lang="en-US" sz="900" b="0" i="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900" i="0" dirty="0" smtClean="0">
                                        <a:solidFill>
                                          <a:schemeClr val="tx1"/>
                                        </a:solidFill>
                                        <a:effectLst/>
                                        <a:latin typeface="+mn-lt"/>
                                        <a:ea typeface="Malgun Gothic" panose="020B0503020000020004" pitchFamily="34" charset="-127"/>
                                        <a:cs typeface="Times New Roman" panose="02020603050405020304" pitchFamily="18" charset="0"/>
                                      </a:rPr>
                                      <m:t>terrestrial</m:t>
                                    </m:r>
                                    <m:r>
                                      <m:rPr>
                                        <m:nor/>
                                      </m:rPr>
                                      <a:rPr lang="en-US" sz="900" b="0" i="0" dirty="0" smtClean="0">
                                        <a:solidFill>
                                          <a:schemeClr val="tx1"/>
                                        </a:solidFill>
                                        <a:effectLst/>
                                        <a:latin typeface="+mn-lt"/>
                                        <a:ea typeface="Malgun Gothic" panose="020B0503020000020004" pitchFamily="34" charset="-127"/>
                                        <a:cs typeface="Times New Roman" panose="02020603050405020304" pitchFamily="18" charset="0"/>
                                      </a:rPr>
                                      <m:t> </m:t>
                                    </m:r>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den>
                                </m:f>
                              </m:oMath>
                            </m:oMathPara>
                          </a14:m>
                          <a:endParaRPr lang="en-CA" sz="900" i="0" dirty="0">
                            <a:solidFill>
                              <a:schemeClr val="tx1"/>
                            </a:solidFill>
                            <a:effectLst/>
                            <a:latin typeface="+mn-lt"/>
                            <a:ea typeface="Calibri" panose="020F0502020204030204" pitchFamily="34" charset="0"/>
                            <a:cs typeface="Times New Roman" panose="02020603050405020304" pitchFamily="18" charset="0"/>
                          </a:endParaRPr>
                        </a:p>
                        <a:p>
                          <a:pPr algn="l">
                            <a:lnSpc>
                              <a:spcPct val="115000"/>
                            </a:lnSpc>
                            <a:spcAft>
                              <a:spcPts val="0"/>
                            </a:spcAft>
                          </a:pP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80%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80%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50%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87577008"/>
                      </a:ext>
                    </a:extLst>
                  </a:tr>
                  <a:tr h="711216">
                    <a:tc>
                      <a:txBody>
                        <a:bodyPr/>
                        <a:lstStyle/>
                        <a:p>
                          <a:pPr algn="l">
                            <a:lnSpc>
                              <a:spcPct val="115000"/>
                            </a:lnSpc>
                            <a:spcAft>
                              <a:spcPts val="0"/>
                            </a:spcAft>
                          </a:pPr>
                          <a:r>
                            <a:rPr lang="en-CA" sz="900" i="0" dirty="0">
                              <a:solidFill>
                                <a:schemeClr val="tx1"/>
                              </a:solidFill>
                              <a:effectLst/>
                              <a:latin typeface="+mn-lt"/>
                              <a:ea typeface="Calibri" panose="020F0502020204030204" pitchFamily="34" charset="0"/>
                              <a:cs typeface="Times New Roman" panose="02020603050405020304" pitchFamily="18" charset="0"/>
                            </a:rPr>
                            <a:t>Outdoor </a:t>
                          </a:r>
                          <a:r>
                            <a:rPr lang="en-US" sz="900" i="0" dirty="0">
                              <a:solidFill>
                                <a:schemeClr val="tx1"/>
                              </a:solidFill>
                              <a:effectLst/>
                              <a:latin typeface="+mn-lt"/>
                              <a:ea typeface="Malgun Gothic" panose="020B0503020000020004" pitchFamily="34" charset="-127"/>
                              <a:cs typeface="Times New Roman" panose="02020603050405020304" pitchFamily="18" charset="0"/>
                            </a:rPr>
                            <a:t>terrestrial</a:t>
                          </a:r>
                          <a:r>
                            <a:rPr lang="en-CA" sz="900" i="0" dirty="0">
                              <a:solidFill>
                                <a:schemeClr val="tx1"/>
                              </a:solidFill>
                              <a:effectLst/>
                              <a:latin typeface="+mn-lt"/>
                              <a:ea typeface="Calibri" panose="020F0502020204030204" pitchFamily="34" charset="0"/>
                              <a:cs typeface="Times New Roman" panose="02020603050405020304" pitchFamily="18" charset="0"/>
                            </a:rPr>
                            <a:t> UT ratio defined as </a:t>
                          </a:r>
                        </a:p>
                        <a:p>
                          <a:pPr algn="l">
                            <a:lnSpc>
                              <a:spcPct val="115000"/>
                            </a:lnSpc>
                            <a:spcAft>
                              <a:spcPts val="0"/>
                            </a:spcAft>
                          </a:pPr>
                          <a14:m>
                            <m:oMathPara xmlns:m="http://schemas.openxmlformats.org/officeDocument/2006/math">
                              <m:oMathParaPr>
                                <m:jc m:val="centerGroup"/>
                              </m:oMathParaPr>
                              <m:oMath xmlns:m="http://schemas.openxmlformats.org/officeDocument/2006/math">
                                <m:f>
                                  <m:fPr>
                                    <m:ctrlPr>
                                      <a:rPr lang="en-US" sz="90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fPr>
                                  <m:num>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nor/>
                                      </m:rPr>
                                      <a:rPr lang="en-US" sz="900" i="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900" b="0" i="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num>
                                  <m:den>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m:rPr>
                                        <m:nor/>
                                      </m:rPr>
                                      <a:rPr lang="en-US" sz="900" b="0" i="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900" i="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900" b="0" i="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nor/>
                                      </m:rPr>
                                      <a:rPr lang="en-US" sz="900" i="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900" b="0" i="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9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den>
                                </m:f>
                              </m:oMath>
                            </m:oMathPara>
                          </a14:m>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20%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20%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50%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02928850"/>
                      </a:ext>
                    </a:extLst>
                  </a:tr>
                  <a:tr h="643920">
                    <a:tc>
                      <a:txBody>
                        <a:bodyPr/>
                        <a:lstStyle/>
                        <a:p>
                          <a:pPr algn="l">
                            <a:lnSpc>
                              <a:spcPct val="115000"/>
                            </a:lnSpc>
                            <a:spcAft>
                              <a:spcPts val="0"/>
                            </a:spcAft>
                          </a:pPr>
                          <a:r>
                            <a:rPr lang="en-US" sz="900" i="0" dirty="0">
                              <a:solidFill>
                                <a:schemeClr val="tx1"/>
                              </a:solidFill>
                              <a:effectLst/>
                              <a:latin typeface="+mn-lt"/>
                              <a:ea typeface="Malgun Gothic" panose="020B0503020000020004" pitchFamily="34" charset="-127"/>
                              <a:cs typeface="Times New Roman" panose="02020603050405020304" pitchFamily="18" charset="0"/>
                            </a:rPr>
                            <a:t>Aerial UT ratio defined as </a:t>
                          </a:r>
                        </a:p>
                        <a:p>
                          <a:pPr algn="l">
                            <a:lnSpc>
                              <a:spcPct val="115000"/>
                            </a:lnSpc>
                            <a:spcAft>
                              <a:spcPts val="0"/>
                            </a:spcAft>
                          </a:pPr>
                          <a14:m>
                            <m:oMathPara xmlns:m="http://schemas.openxmlformats.org/officeDocument/2006/math">
                              <m:oMathParaPr>
                                <m:jc m:val="centerGroup"/>
                              </m:oMathParaPr>
                              <m:oMath xmlns:m="http://schemas.openxmlformats.org/officeDocument/2006/math">
                                <m:f>
                                  <m:fPr>
                                    <m:ctrlPr>
                                      <a:rPr lang="en-US" sz="900" i="1"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fPr>
                                  <m:num>
                                    <m:r>
                                      <m:rPr>
                                        <m:sty m:val="p"/>
                                      </m:rPr>
                                      <a:rPr lang="en-US" sz="9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aerial</m:t>
                                    </m:r>
                                    <m:r>
                                      <a:rPr lang="en-US" sz="9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9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num>
                                  <m:den>
                                    <m:r>
                                      <m:rPr>
                                        <m:sty m:val="p"/>
                                      </m:rPr>
                                      <a:rPr lang="en-US" sz="9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m:rPr>
                                        <m:nor/>
                                      </m:rPr>
                                      <a:rPr lang="en-US" sz="900" b="0" i="0" strike="noStrike" baseline="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900" i="0" strike="noStrike" baseline="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900" b="0" i="0" strike="noStrike" baseline="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9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r>
                                      <a:rPr lang="en-US" sz="9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9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m:rPr>
                                        <m:nor/>
                                      </m:rPr>
                                      <a:rPr lang="en-US" sz="900" b="0" i="0" strike="noStrike" baseline="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900" i="0" strike="noStrike" baseline="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900" b="0" i="0" strike="noStrike" baseline="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9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den>
                                </m:f>
                              </m:oMath>
                            </m:oMathPara>
                          </a14:m>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09296481"/>
                      </a:ext>
                    </a:extLst>
                  </a:tr>
                  <a:tr h="443192">
                    <a:tc>
                      <a:txBody>
                        <a:bodyPr/>
                        <a:lstStyle/>
                        <a:p>
                          <a:pPr>
                            <a:lnSpc>
                              <a:spcPct val="115000"/>
                            </a:lnSpc>
                            <a:spcAft>
                              <a:spcPts val="0"/>
                            </a:spcAft>
                          </a:pPr>
                          <a:r>
                            <a:rPr lang="en-CA" sz="900" dirty="0">
                              <a:solidFill>
                                <a:schemeClr val="tx1"/>
                              </a:solidFill>
                              <a:effectLst/>
                              <a:latin typeface="+mn-lt"/>
                              <a:ea typeface="Calibri" panose="020F0502020204030204" pitchFamily="34" charset="0"/>
                              <a:cs typeface="Times New Roman" panose="02020603050405020304" pitchFamily="18" charset="0"/>
                            </a:rPr>
                            <a:t>Number of indoor terrestrial UTs + outdoor terrestrial UTs + aerial UTs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9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9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9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73423443"/>
                      </a:ext>
                    </a:extLst>
                  </a:tr>
                  <a:tr h="443192">
                    <a:tc>
                      <a:txBody>
                        <a:bodyPr/>
                        <a:lstStyle/>
                        <a:p>
                          <a:pPr>
                            <a:lnSpc>
                              <a:spcPct val="115000"/>
                            </a:lnSpc>
                            <a:spcAft>
                              <a:spcPts val="0"/>
                            </a:spcAft>
                          </a:pPr>
                          <a:r>
                            <a:rPr lang="en-CA" sz="900" dirty="0">
                              <a:solidFill>
                                <a:schemeClr val="tx1"/>
                              </a:solidFill>
                              <a:effectLst/>
                              <a:latin typeface="+mn-lt"/>
                              <a:ea typeface="Calibri" panose="020F0502020204030204" pitchFamily="34" charset="0"/>
                              <a:cs typeface="Times New Roman" panose="02020603050405020304" pitchFamily="18" charset="0"/>
                            </a:rPr>
                            <a:t>Traffic model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810165"/>
                      </a:ext>
                    </a:extLst>
                  </a:tr>
                  <a:tr h="443192">
                    <a:tc>
                      <a:txBody>
                        <a:bodyPr/>
                        <a:lstStyle/>
                        <a:p>
                          <a:pPr>
                            <a:lnSpc>
                              <a:spcPct val="115000"/>
                            </a:lnSpc>
                            <a:spcAft>
                              <a:spcPts val="0"/>
                            </a:spcAft>
                          </a:pPr>
                          <a:r>
                            <a:rPr lang="en-US" sz="900" dirty="0">
                              <a:solidFill>
                                <a:schemeClr val="tx1"/>
                              </a:solidFill>
                              <a:effectLst/>
                              <a:latin typeface="+mn-lt"/>
                              <a:ea typeface="Calibri" panose="020F0502020204030204" pitchFamily="34" charset="0"/>
                              <a:cs typeface="Times New Roman" panose="02020603050405020304" pitchFamily="18" charset="0"/>
                            </a:rPr>
                            <a:t>UT mobility (horizontal plane only)</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94149230"/>
                      </a:ext>
                    </a:extLst>
                  </a:tr>
                  <a:tr h="443192">
                    <a:tc>
                      <a:txBody>
                        <a:bodyPr/>
                        <a:lstStyle/>
                        <a:p>
                          <a:pPr algn="l">
                            <a:lnSpc>
                              <a:spcPct val="115000"/>
                            </a:lnSpc>
                            <a:spcAft>
                              <a:spcPts val="0"/>
                            </a:spcAft>
                          </a:pPr>
                          <a:r>
                            <a:rPr lang="fr-FR" sz="900" dirty="0">
                              <a:solidFill>
                                <a:schemeClr val="tx1"/>
                              </a:solidFill>
                              <a:effectLst/>
                              <a:latin typeface="+mn-lt"/>
                              <a:ea typeface="Malgun Gothic" panose="020B0503020000020004" pitchFamily="34" charset="-127"/>
                              <a:cs typeface="Times New Roman" panose="02020603050405020304" pitchFamily="18" charset="0"/>
                            </a:rPr>
                            <a:t>Min. BS – UT distance (2D)</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10m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35m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35m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90961818"/>
                      </a:ext>
                    </a:extLst>
                  </a:tr>
                  <a:tr h="443192">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UT distribution (horizontal) – for outdoor terrestrial/indoor terrestrial/aerial</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08410201"/>
                      </a:ext>
                    </a:extLst>
                  </a:tr>
                  <a:tr h="443192">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Channel models for terrestrial UT</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rgbClr val="FF0000"/>
                              </a:solidFill>
                              <a:effectLst/>
                              <a:latin typeface="+mn-lt"/>
                              <a:ea typeface="Malgun Gothic" panose="020B0503020000020004" pitchFamily="34" charset="-127"/>
                              <a:cs typeface="Times New Roman" panose="02020603050405020304" pitchFamily="18" charset="0"/>
                            </a:rPr>
                            <a:t>According to TR 38.901 or TR 36.873</a:t>
                          </a:r>
                          <a:endParaRPr lang="en-CA" sz="9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87640610"/>
                      </a:ext>
                    </a:extLst>
                  </a:tr>
                  <a:tr h="443192">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Channel models for aerial UT</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rgbClr val="FF0000"/>
                              </a:solidFill>
                              <a:effectLst/>
                              <a:latin typeface="+mn-lt"/>
                              <a:ea typeface="Malgun Gothic" panose="020B0503020000020004" pitchFamily="34" charset="-127"/>
                              <a:cs typeface="Times New Roman" panose="02020603050405020304" pitchFamily="18" charset="0"/>
                            </a:rPr>
                            <a:t>FFS</a:t>
                          </a:r>
                          <a:endParaRPr lang="en-CA" sz="9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rgbClr val="FF0000"/>
                              </a:solidFill>
                              <a:effectLst/>
                              <a:latin typeface="+mn-lt"/>
                              <a:ea typeface="Malgun Gothic" panose="020B0503020000020004" pitchFamily="34" charset="-127"/>
                              <a:cs typeface="Times New Roman" panose="02020603050405020304" pitchFamily="18" charset="0"/>
                            </a:rPr>
                            <a:t>FFS</a:t>
                          </a:r>
                          <a:endParaRPr lang="en-CA" sz="9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rgbClr val="FF0000"/>
                              </a:solidFill>
                              <a:effectLst/>
                              <a:latin typeface="+mn-lt"/>
                              <a:ea typeface="Malgun Gothic" panose="020B0503020000020004" pitchFamily="34" charset="-127"/>
                              <a:cs typeface="Times New Roman" panose="02020603050405020304" pitchFamily="18" charset="0"/>
                            </a:rPr>
                            <a:t>FFS</a:t>
                          </a:r>
                          <a:endParaRPr lang="en-CA" sz="9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99837711"/>
                      </a:ext>
                    </a:extLst>
                  </a:tr>
                </a:tbl>
              </a:graphicData>
            </a:graphic>
          </p:graphicFrame>
        </mc:Choice>
        <mc:Fallback xmlns="">
          <p:graphicFrame>
            <p:nvGraphicFramePr>
              <p:cNvPr id="5" name="Table 4"/>
              <p:cNvGraphicFramePr>
                <a:graphicFrameLocks noGrp="1"/>
              </p:cNvGraphicFramePr>
              <p:nvPr>
                <p:extLst>
                  <p:ext uri="{D42A27DB-BD31-4B8C-83A1-F6EECF244321}">
                    <p14:modId xmlns:p14="http://schemas.microsoft.com/office/powerpoint/2010/main" val="2520937471"/>
                  </p:ext>
                </p:extLst>
              </p:nvPr>
            </p:nvGraphicFramePr>
            <p:xfrm>
              <a:off x="335360" y="1484784"/>
              <a:ext cx="11369610" cy="5286945"/>
            </p:xfrm>
            <a:graphic>
              <a:graphicData uri="http://schemas.openxmlformats.org/drawingml/2006/table">
                <a:tbl>
                  <a:tblPr firstRow="1" firstCol="1" bandRow="1"/>
                  <a:tblGrid>
                    <a:gridCol w="2888634">
                      <a:extLst>
                        <a:ext uri="{9D8B030D-6E8A-4147-A177-3AD203B41FA5}">
                          <a16:colId xmlns:a16="http://schemas.microsoft.com/office/drawing/2014/main" val="2516225200"/>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a:txBody>
                        <a:bodyPr/>
                        <a:lstStyle/>
                        <a:p>
                          <a:pPr algn="l">
                            <a:lnSpc>
                              <a:spcPct val="115000"/>
                            </a:lnSpc>
                            <a:spcAft>
                              <a:spcPts val="0"/>
                            </a:spcAft>
                          </a:pPr>
                          <a:r>
                            <a:rPr lang="en-US" sz="9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b="1" dirty="0" err="1">
                              <a:solidFill>
                                <a:schemeClr val="tx1"/>
                              </a:solidFill>
                              <a:effectLst/>
                              <a:latin typeface="+mn-lt"/>
                              <a:ea typeface="Malgun Gothic" panose="020B0503020000020004" pitchFamily="34" charset="-127"/>
                              <a:cs typeface="Times New Roman" panose="02020603050405020304" pitchFamily="18" charset="0"/>
                            </a:rPr>
                            <a:t>UMi</a:t>
                          </a:r>
                          <a:r>
                            <a:rPr lang="en-US" sz="900" b="1" dirty="0">
                              <a:solidFill>
                                <a:schemeClr val="tx1"/>
                              </a:solidFill>
                              <a:effectLst/>
                              <a:latin typeface="+mn-lt"/>
                              <a:ea typeface="Malgun Gothic" panose="020B0503020000020004" pitchFamily="34" charset="-127"/>
                              <a:cs typeface="Times New Roman" panose="02020603050405020304" pitchFamily="18" charset="0"/>
                            </a:rPr>
                            <a:t> AV</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900" b="1" dirty="0">
                              <a:solidFill>
                                <a:schemeClr val="tx1"/>
                              </a:solidFill>
                              <a:effectLst/>
                              <a:latin typeface="+mn-lt"/>
                              <a:ea typeface="Malgun Gothic" panose="020B0503020000020004" pitchFamily="34" charset="-127"/>
                              <a:cs typeface="Times New Roman" panose="02020603050405020304" pitchFamily="18" charset="0"/>
                            </a:rPr>
                            <a:t>  AV</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617665">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422" t="-34653" r="-294093" b="-731683"/>
                          </a:stretch>
                        </a:blip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80%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80%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50%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87577008"/>
                      </a:ext>
                    </a:extLst>
                  </a:tr>
                  <a:tr h="711216">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422" t="-116239" r="-294093" b="-531624"/>
                          </a:stretch>
                        </a:blip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20%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20%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50%</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02928850"/>
                      </a:ext>
                    </a:extLst>
                  </a:tr>
                  <a:tr h="643920">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422" t="-238679" r="-294093" b="-486792"/>
                          </a:stretch>
                        </a:blipFill>
                      </a:tcPr>
                    </a:tc>
                    <a:tc>
                      <a:txBody>
                        <a:bodyPr/>
                        <a:lstStyle/>
                        <a:p>
                          <a:pPr algn="l">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09296481"/>
                      </a:ext>
                    </a:extLst>
                  </a:tr>
                  <a:tr h="473202">
                    <a:tc>
                      <a:txBody>
                        <a:bodyPr/>
                        <a:lstStyle/>
                        <a:p>
                          <a:pPr>
                            <a:lnSpc>
                              <a:spcPct val="115000"/>
                            </a:lnSpc>
                            <a:spcAft>
                              <a:spcPts val="0"/>
                            </a:spcAft>
                          </a:pPr>
                          <a:r>
                            <a:rPr lang="en-CA" sz="900" dirty="0">
                              <a:solidFill>
                                <a:schemeClr val="tx1"/>
                              </a:solidFill>
                              <a:effectLst/>
                              <a:latin typeface="+mn-lt"/>
                              <a:ea typeface="Calibri" panose="020F0502020204030204" pitchFamily="34" charset="0"/>
                              <a:cs typeface="Times New Roman" panose="02020603050405020304" pitchFamily="18" charset="0"/>
                            </a:rPr>
                            <a:t>Number of indoor terrestrial UTs + outdoor terrestrial UTs + aerial UTs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9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9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9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73423443"/>
                      </a:ext>
                    </a:extLst>
                  </a:tr>
                  <a:tr h="443192">
                    <a:tc>
                      <a:txBody>
                        <a:bodyPr/>
                        <a:lstStyle/>
                        <a:p>
                          <a:pPr>
                            <a:lnSpc>
                              <a:spcPct val="115000"/>
                            </a:lnSpc>
                            <a:spcAft>
                              <a:spcPts val="0"/>
                            </a:spcAft>
                          </a:pPr>
                          <a:r>
                            <a:rPr lang="en-CA" sz="900" dirty="0">
                              <a:solidFill>
                                <a:schemeClr val="tx1"/>
                              </a:solidFill>
                              <a:effectLst/>
                              <a:latin typeface="+mn-lt"/>
                              <a:ea typeface="Calibri" panose="020F0502020204030204" pitchFamily="34" charset="0"/>
                              <a:cs typeface="Times New Roman" panose="02020603050405020304" pitchFamily="18" charset="0"/>
                            </a:rPr>
                            <a:t>Traffic model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810165"/>
                      </a:ext>
                    </a:extLst>
                  </a:tr>
                  <a:tr h="443192">
                    <a:tc>
                      <a:txBody>
                        <a:bodyPr/>
                        <a:lstStyle/>
                        <a:p>
                          <a:pPr>
                            <a:lnSpc>
                              <a:spcPct val="115000"/>
                            </a:lnSpc>
                            <a:spcAft>
                              <a:spcPts val="0"/>
                            </a:spcAft>
                          </a:pPr>
                          <a:r>
                            <a:rPr lang="en-US" sz="900" dirty="0">
                              <a:solidFill>
                                <a:schemeClr val="tx1"/>
                              </a:solidFill>
                              <a:effectLst/>
                              <a:latin typeface="+mn-lt"/>
                              <a:ea typeface="Calibri" panose="020F0502020204030204" pitchFamily="34" charset="0"/>
                              <a:cs typeface="Times New Roman" panose="02020603050405020304" pitchFamily="18" charset="0"/>
                            </a:rPr>
                            <a:t>UT mobility (horizontal plane only)</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9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94149230"/>
                      </a:ext>
                    </a:extLst>
                  </a:tr>
                  <a:tr h="443192">
                    <a:tc>
                      <a:txBody>
                        <a:bodyPr/>
                        <a:lstStyle/>
                        <a:p>
                          <a:pPr algn="l">
                            <a:lnSpc>
                              <a:spcPct val="115000"/>
                            </a:lnSpc>
                            <a:spcAft>
                              <a:spcPts val="0"/>
                            </a:spcAft>
                          </a:pPr>
                          <a:r>
                            <a:rPr lang="fr-FR" sz="900" dirty="0">
                              <a:solidFill>
                                <a:schemeClr val="tx1"/>
                              </a:solidFill>
                              <a:effectLst/>
                              <a:latin typeface="+mn-lt"/>
                              <a:ea typeface="Malgun Gothic" panose="020B0503020000020004" pitchFamily="34" charset="-127"/>
                              <a:cs typeface="Times New Roman" panose="02020603050405020304" pitchFamily="18" charset="0"/>
                            </a:rPr>
                            <a:t>Min. BS – UT distance (2D)</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10m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35m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35m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90961818"/>
                      </a:ext>
                    </a:extLst>
                  </a:tr>
                  <a:tr h="443192">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UT distribution (horizontal) – for outdoor terrestrial/indoor terrestrial/aerial</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08410201"/>
                      </a:ext>
                    </a:extLst>
                  </a:tr>
                  <a:tr h="443192">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Channel models for terrestrial UT</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rgbClr val="FF0000"/>
                              </a:solidFill>
                              <a:effectLst/>
                              <a:latin typeface="+mn-lt"/>
                              <a:ea typeface="Malgun Gothic" panose="020B0503020000020004" pitchFamily="34" charset="-127"/>
                              <a:cs typeface="Times New Roman" panose="02020603050405020304" pitchFamily="18" charset="0"/>
                            </a:rPr>
                            <a:t>According to TR 38.901 or TR 36.873</a:t>
                          </a:r>
                          <a:endParaRPr lang="en-CA" sz="9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87640610"/>
                      </a:ext>
                    </a:extLst>
                  </a:tr>
                  <a:tr h="443192">
                    <a:tc>
                      <a:txBody>
                        <a:bodyPr/>
                        <a:lstStyle/>
                        <a:p>
                          <a:pPr algn="l">
                            <a:lnSpc>
                              <a:spcPct val="115000"/>
                            </a:lnSpc>
                            <a:spcAft>
                              <a:spcPts val="0"/>
                            </a:spcAft>
                          </a:pPr>
                          <a:r>
                            <a:rPr lang="en-US" sz="900" dirty="0">
                              <a:solidFill>
                                <a:schemeClr val="tx1"/>
                              </a:solidFill>
                              <a:effectLst/>
                              <a:latin typeface="+mn-lt"/>
                              <a:ea typeface="Malgun Gothic" panose="020B0503020000020004" pitchFamily="34" charset="-127"/>
                              <a:cs typeface="Times New Roman" panose="02020603050405020304" pitchFamily="18" charset="0"/>
                            </a:rPr>
                            <a:t>Channel models for aerial UT</a:t>
                          </a:r>
                          <a:endParaRPr lang="en-CA" sz="9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rgbClr val="FF0000"/>
                              </a:solidFill>
                              <a:effectLst/>
                              <a:latin typeface="+mn-lt"/>
                              <a:ea typeface="Malgun Gothic" panose="020B0503020000020004" pitchFamily="34" charset="-127"/>
                              <a:cs typeface="Times New Roman" panose="02020603050405020304" pitchFamily="18" charset="0"/>
                            </a:rPr>
                            <a:t>FFS</a:t>
                          </a:r>
                          <a:endParaRPr lang="en-CA" sz="9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rgbClr val="FF0000"/>
                              </a:solidFill>
                              <a:effectLst/>
                              <a:latin typeface="+mn-lt"/>
                              <a:ea typeface="Malgun Gothic" panose="020B0503020000020004" pitchFamily="34" charset="-127"/>
                              <a:cs typeface="Times New Roman" panose="02020603050405020304" pitchFamily="18" charset="0"/>
                            </a:rPr>
                            <a:t>FFS</a:t>
                          </a:r>
                          <a:endParaRPr lang="en-CA" sz="9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900" dirty="0">
                              <a:solidFill>
                                <a:srgbClr val="FF0000"/>
                              </a:solidFill>
                              <a:effectLst/>
                              <a:latin typeface="+mn-lt"/>
                              <a:ea typeface="Malgun Gothic" panose="020B0503020000020004" pitchFamily="34" charset="-127"/>
                              <a:cs typeface="Times New Roman" panose="02020603050405020304" pitchFamily="18" charset="0"/>
                            </a:rPr>
                            <a:t>FFS</a:t>
                          </a:r>
                          <a:endParaRPr lang="en-CA" sz="9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99837711"/>
                      </a:ext>
                    </a:extLst>
                  </a:tr>
                </a:tbl>
              </a:graphicData>
            </a:graphic>
          </p:graphicFrame>
        </mc:Fallback>
      </mc:AlternateContent>
    </p:spTree>
    <p:extLst>
      <p:ext uri="{BB962C8B-B14F-4D97-AF65-F5344CB8AC3E}">
        <p14:creationId xmlns:p14="http://schemas.microsoft.com/office/powerpoint/2010/main" val="2530466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dirty="0"/>
              <a:t>Proposal (cont’d)</a:t>
            </a:r>
          </a:p>
        </p:txBody>
      </p:sp>
      <p:graphicFrame>
        <p:nvGraphicFramePr>
          <p:cNvPr id="4" name="Table 3"/>
          <p:cNvGraphicFramePr>
            <a:graphicFrameLocks noGrp="1"/>
          </p:cNvGraphicFramePr>
          <p:nvPr>
            <p:extLst>
              <p:ext uri="{D42A27DB-BD31-4B8C-83A1-F6EECF244321}">
                <p14:modId xmlns:p14="http://schemas.microsoft.com/office/powerpoint/2010/main" val="1819081126"/>
              </p:ext>
            </p:extLst>
          </p:nvPr>
        </p:nvGraphicFramePr>
        <p:xfrm>
          <a:off x="407368" y="1468442"/>
          <a:ext cx="11369610" cy="5056902"/>
        </p:xfrm>
        <a:graphic>
          <a:graphicData uri="http://schemas.openxmlformats.org/drawingml/2006/table">
            <a:tbl>
              <a:tblPr firstRow="1" firstCol="1" bandRow="1"/>
              <a:tblGrid>
                <a:gridCol w="2888634">
                  <a:extLst>
                    <a:ext uri="{9D8B030D-6E8A-4147-A177-3AD203B41FA5}">
                      <a16:colId xmlns:a16="http://schemas.microsoft.com/office/drawing/2014/main" val="2516225200"/>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UMi</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443192">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Terrestrial UT </a:t>
                      </a:r>
                      <a:r>
                        <a:rPr lang="en-CA" sz="1000" dirty="0" err="1">
                          <a:solidFill>
                            <a:schemeClr val="tx1"/>
                          </a:solidFill>
                          <a:effectLst/>
                          <a:latin typeface="+mn-lt"/>
                          <a:ea typeface="Calibri" panose="020F0502020204030204" pitchFamily="34" charset="0"/>
                          <a:cs typeface="Times New Roman" panose="02020603050405020304" pitchFamily="18" charset="0"/>
                        </a:rPr>
                        <a:t>Tx</a:t>
                      </a:r>
                      <a:r>
                        <a:rPr lang="en-CA" sz="1000" dirty="0">
                          <a:solidFill>
                            <a:schemeClr val="tx1"/>
                          </a:solidFill>
                          <a:effectLst/>
                          <a:latin typeface="+mn-lt"/>
                          <a:ea typeface="Calibri" panose="020F0502020204030204" pitchFamily="34" charset="0"/>
                          <a:cs typeface="Times New Roman" panose="02020603050405020304" pitchFamily="18" charset="0"/>
                        </a:rPr>
                        <a:t> Power</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87640610"/>
                  </a:ext>
                </a:extLst>
              </a:tr>
              <a:tr h="443192">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Aerial UT </a:t>
                      </a:r>
                      <a:r>
                        <a:rPr lang="en-CA" sz="1000" dirty="0" err="1">
                          <a:solidFill>
                            <a:schemeClr val="tx1"/>
                          </a:solidFill>
                          <a:effectLst/>
                          <a:latin typeface="+mn-lt"/>
                          <a:ea typeface="Calibri" panose="020F0502020204030204" pitchFamily="34" charset="0"/>
                          <a:cs typeface="Times New Roman" panose="02020603050405020304" pitchFamily="18" charset="0"/>
                        </a:rPr>
                        <a:t>Tx</a:t>
                      </a:r>
                      <a:r>
                        <a:rPr lang="en-CA" sz="1000" dirty="0">
                          <a:solidFill>
                            <a:schemeClr val="tx1"/>
                          </a:solidFill>
                          <a:effectLst/>
                          <a:latin typeface="+mn-lt"/>
                          <a:ea typeface="Calibri" panose="020F0502020204030204" pitchFamily="34" charset="0"/>
                          <a:cs typeface="Times New Roman" panose="02020603050405020304" pitchFamily="18" charset="0"/>
                        </a:rPr>
                        <a:t> Power</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99837711"/>
                  </a:ext>
                </a:extLst>
              </a:tr>
              <a:tr h="443192">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Power control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Baseline: open loop power control. </a:t>
                      </a:r>
                      <a:r>
                        <a:rPr lang="en-CA" sz="1000" dirty="0">
                          <a:solidFill>
                            <a:srgbClr val="FF0000"/>
                          </a:solidFill>
                          <a:effectLst/>
                          <a:latin typeface="+mn-lt"/>
                          <a:ea typeface="Calibri" panose="020F0502020204030204" pitchFamily="34" charset="0"/>
                          <a:cs typeface="Times New Roman" panose="02020603050405020304" pitchFamily="18" charset="0"/>
                        </a:rPr>
                        <a:t>FFS open loop power control parameters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Baseline: open loop power control. </a:t>
                      </a:r>
                      <a:r>
                        <a:rPr lang="en-CA" sz="1000" dirty="0">
                          <a:solidFill>
                            <a:srgbClr val="FF0000"/>
                          </a:solidFill>
                          <a:effectLst/>
                          <a:latin typeface="+mn-lt"/>
                          <a:ea typeface="Calibri" panose="020F0502020204030204" pitchFamily="34" charset="0"/>
                          <a:cs typeface="Times New Roman" panose="02020603050405020304" pitchFamily="18" charset="0"/>
                        </a:rPr>
                        <a:t>FFS open loop power control parameters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Baseline: open loop power control.</a:t>
                      </a:r>
                      <a:r>
                        <a:rPr lang="en-CA" sz="1000" dirty="0">
                          <a:solidFill>
                            <a:srgbClr val="FF0000"/>
                          </a:solidFill>
                          <a:effectLst/>
                          <a:latin typeface="+mn-lt"/>
                          <a:ea typeface="Calibri" panose="020F0502020204030204" pitchFamily="34" charset="0"/>
                          <a:cs typeface="Times New Roman" panose="02020603050405020304" pitchFamily="18" charset="0"/>
                        </a:rPr>
                        <a:t> FFS open loop power control parameters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92844750"/>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T</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 or aerial UT antenna element pattern </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Omni-directional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Omni-directional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Omni-directional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17312009"/>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Terrestrial or aerial UT antenna element gain</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0dBi</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0dBi</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0dBi</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183217509"/>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Number of terrestrial or aerial UT antennas </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TX: 1 or 2; RX: 2</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TX: 1 or 2; RX: 2</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TX: 1 or 2; RX: 2</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33519434"/>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receiver noise figure</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5dB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5dB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5dB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91103317"/>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Terrestrial/aerial UT receiver noise figure</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9dB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9dB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9dB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91816906"/>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Calibri" panose="020F0502020204030204" pitchFamily="34" charset="0"/>
                          <a:cs typeface="Times New Roman" panose="02020603050405020304" pitchFamily="18" charset="0"/>
                        </a:rPr>
                        <a:t>Baseline receiver for terrestrial/aerial 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MMSE-IRC; non-ideal interference estimation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39445375"/>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Feedback assumption</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Non-ideal CSI feedback and non-ideal CSI-RS channel estimation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75470513"/>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Channel estimation</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Non-ideal. Optionally, ideal channel estimation for demodulation purpose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31311428"/>
                  </a:ext>
                </a:extLst>
              </a:tr>
            </a:tbl>
          </a:graphicData>
        </a:graphic>
      </p:graphicFrame>
    </p:spTree>
    <p:extLst>
      <p:ext uri="{BB962C8B-B14F-4D97-AF65-F5344CB8AC3E}">
        <p14:creationId xmlns:p14="http://schemas.microsoft.com/office/powerpoint/2010/main" val="12801114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13854</TotalTime>
  <Words>454</Words>
  <Application>Microsoft Office PowerPoint</Application>
  <PresentationFormat>Widescreen</PresentationFormat>
  <Paragraphs>104</Paragraphs>
  <Slides>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Malgun Gothic</vt:lpstr>
      <vt:lpstr>ＭＳ Ｐゴシック</vt:lpstr>
      <vt:lpstr>SimSun</vt:lpstr>
      <vt:lpstr>Arial</vt:lpstr>
      <vt:lpstr>Calibri</vt:lpstr>
      <vt:lpstr>Cambria Math</vt:lpstr>
      <vt:lpstr>Times New Roman</vt:lpstr>
      <vt:lpstr>Office Theme</vt:lpstr>
      <vt:lpstr>WF on remaining evaluation assumptions  for aerials study</vt:lpstr>
      <vt:lpstr>Background</vt:lpstr>
      <vt:lpstr>Proposal</vt:lpstr>
      <vt:lpstr>Proposal (cont’d)</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Xingqin Lin</cp:lastModifiedBy>
  <cp:revision>1427</cp:revision>
  <dcterms:created xsi:type="dcterms:W3CDTF">2015-04-22T00:12:23Z</dcterms:created>
  <dcterms:modified xsi:type="dcterms:W3CDTF">2017-04-06T01:28:54Z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