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61" r:id="rId3"/>
    <p:sldId id="262" r:id="rId4"/>
    <p:sldId id="263" r:id="rId5"/>
    <p:sldId id="264" r:id="rId6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547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115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0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</a:t>
            </a:r>
            <a:r>
              <a:rPr lang="en-US"/>
              <a:t>Samsung, BT </a:t>
            </a:r>
            <a:r>
              <a:rPr lang="en-US" dirty="0"/>
              <a:t>…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Type II CSI feedback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8.1.2.3.5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577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R1-17xxxxx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r>
              <a:rPr lang="sv-SE" dirty="0"/>
              <a:t>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refined</a:t>
            </a:r>
            <a:r>
              <a:rPr lang="sv-SE" dirty="0"/>
              <a:t> </a:t>
            </a:r>
            <a:r>
              <a:rPr lang="sv-SE" dirty="0" err="1"/>
              <a:t>agreement</a:t>
            </a:r>
            <a:r>
              <a:rPr lang="sv-SE" dirty="0"/>
              <a:t> on </a:t>
            </a:r>
            <a:r>
              <a:rPr lang="sv-SE" dirty="0" err="1"/>
              <a:t>Type</a:t>
            </a:r>
            <a:r>
              <a:rPr lang="sv-SE" dirty="0"/>
              <a:t> II </a:t>
            </a:r>
            <a:r>
              <a:rPr lang="sv-SE" dirty="0" err="1"/>
              <a:t>codebooks</a:t>
            </a:r>
            <a:r>
              <a:rPr lang="sv-SE" dirty="0"/>
              <a:t>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made</a:t>
            </a:r>
            <a:r>
              <a:rPr lang="sv-SE" dirty="0"/>
              <a:t> in RAN1#88 </a:t>
            </a:r>
            <a:r>
              <a:rPr lang="sv-SE" dirty="0" err="1"/>
              <a:t>Athens</a:t>
            </a:r>
            <a:r>
              <a:rPr lang="sv-SE" dirty="0"/>
              <a:t>:</a:t>
            </a:r>
          </a:p>
          <a:p>
            <a:pPr lvl="1"/>
            <a:r>
              <a:rPr lang="en-US" dirty="0"/>
              <a:t>Dual-stage W = W1W2 codebook </a:t>
            </a:r>
          </a:p>
          <a:p>
            <a:pPr lvl="2"/>
            <a:r>
              <a:rPr lang="en-US" dirty="0"/>
              <a:t>W1 consists of a set of L orthogonal beams </a:t>
            </a:r>
            <a:r>
              <a:rPr lang="en-US" u="sng" dirty="0"/>
              <a:t>taken from</a:t>
            </a:r>
            <a:r>
              <a:rPr lang="en-US" dirty="0"/>
              <a:t> 2D DFT beams</a:t>
            </a:r>
          </a:p>
          <a:p>
            <a:pPr lvl="3"/>
            <a:r>
              <a:rPr lang="en-US" dirty="0"/>
              <a:t>The set of L beams is selected out of a basis </a:t>
            </a:r>
            <a:r>
              <a:rPr lang="en-US" u="sng" dirty="0"/>
              <a:t>composed of</a:t>
            </a:r>
            <a:r>
              <a:rPr lang="en-US" dirty="0"/>
              <a:t> oversampled 2D DFT beams</a:t>
            </a:r>
          </a:p>
          <a:p>
            <a:pPr lvl="4"/>
            <a:r>
              <a:rPr lang="en-US" u="sng" dirty="0"/>
              <a:t>L </a:t>
            </a:r>
            <a:r>
              <a:rPr lang="en-US" u="sng" dirty="0">
                <a:sym typeface="Symbol" panose="05050102010706020507" pitchFamily="18" charset="2"/>
              </a:rPr>
              <a:t></a:t>
            </a:r>
            <a:r>
              <a:rPr lang="en-US" u="sng" dirty="0"/>
              <a:t>{2, 3, 4, FFS 6} (L is configurable)</a:t>
            </a:r>
            <a:endParaRPr lang="en-US" dirty="0"/>
          </a:p>
          <a:p>
            <a:pPr lvl="3"/>
            <a:r>
              <a:rPr lang="en-US" dirty="0"/>
              <a:t>Beam selection is wideband</a:t>
            </a:r>
          </a:p>
          <a:p>
            <a:pPr lvl="2"/>
            <a:r>
              <a:rPr lang="en-US" dirty="0"/>
              <a:t>W2: L beams are combined in W2 with common W1, </a:t>
            </a:r>
          </a:p>
          <a:p>
            <a:pPr lvl="3"/>
            <a:r>
              <a:rPr lang="en-US" dirty="0" err="1"/>
              <a:t>Subband</a:t>
            </a:r>
            <a:r>
              <a:rPr lang="en-US" dirty="0"/>
              <a:t> reporting of phase quantization of beam combining coefficients</a:t>
            </a:r>
          </a:p>
          <a:p>
            <a:pPr lvl="4"/>
            <a:r>
              <a:rPr lang="en-US" u="sng" dirty="0"/>
              <a:t>Configurable between QPSK and 8-PSK phase related information quantization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16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2513" y="914400"/>
                <a:ext cx="9683087" cy="5562600"/>
              </a:xfrm>
            </p:spPr>
            <p:txBody>
              <a:bodyPr>
                <a:noAutofit/>
              </a:bodyPr>
              <a:lstStyle/>
              <a:p>
                <a:r>
                  <a:rPr lang="en-US" dirty="0"/>
                  <a:t>For Type II CSI feedback, the following PMI codebook is used:</a:t>
                </a:r>
                <a:endParaRPr lang="en-US" sz="2200" dirty="0"/>
              </a:p>
              <a:p>
                <a:pPr lvl="1"/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For rank 1:  </a:t>
                </a:r>
                <a14:m>
                  <m:oMath xmlns:m="http://schemas.openxmlformats.org/officeDocument/2006/math">
                    <m:r>
                      <a:rPr lang="sv-SE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i="1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i="1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i="1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i="1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r>
                                  <a:rPr lang="en-US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 , </a:t>
                </a:r>
                <a:r>
                  <a:rPr lang="sv-SE" b="1" i="1" dirty="0">
                    <a:solidFill>
                      <a:schemeClr val="tx1">
                        <a:lumMod val="50000"/>
                      </a:schemeClr>
                    </a:solidFill>
                  </a:rPr>
                  <a:t>W </a:t>
                </a:r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is normalized to 1</a:t>
                </a:r>
                <a:endParaRPr lang="en-US" dirty="0">
                  <a:solidFill>
                    <a:schemeClr val="tx1">
                      <a:lumMod val="50000"/>
                    </a:schemeClr>
                  </a:solidFill>
                </a:endParaRPr>
              </a:p>
              <a:p>
                <a:pPr lvl="1"/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For rank 2:</a:t>
                </a:r>
                <a:r>
                  <a:rPr lang="sv-SE" sz="1800" dirty="0">
                    <a:solidFill>
                      <a:schemeClr val="tx1">
                        <a:lumMod val="50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sv-SE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i="1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i="1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i="1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i="1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>
                                          <a:solidFill>
                                            <a:schemeClr val="tx1">
                                              <a:lumMod val="50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i="1">
                                      <a:solidFill>
                                        <a:schemeClr val="tx1">
                                          <a:lumMod val="5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i="1" dirty="0">
                    <a:solidFill>
                      <a:schemeClr val="tx1">
                        <a:lumMod val="50000"/>
                      </a:schemeClr>
                    </a:solidFill>
                    <a:latin typeface="Cambria Math" panose="02040503050406030204" pitchFamily="18" charset="0"/>
                  </a:rPr>
                  <a:t>, </a:t>
                </a:r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columns of </a:t>
                </a:r>
                <a:r>
                  <a:rPr lang="sv-SE" b="1" i="1" dirty="0">
                    <a:solidFill>
                      <a:schemeClr val="tx1">
                        <a:lumMod val="50000"/>
                      </a:schemeClr>
                    </a:solidFill>
                  </a:rPr>
                  <a:t>W</a:t>
                </a:r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 are normalized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sv-SE" dirty="0">
                  <a:solidFill>
                    <a:schemeClr val="tx1">
                      <a:lumMod val="50000"/>
                    </a:schemeClr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i="1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i="1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>
                                    <a:solidFill>
                                      <a:schemeClr val="tx1">
                                        <a:lumMod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Sup>
                          <m:sSubSupPr>
                            <m:ctrlPr>
                              <a:rPr lang="sv-SE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𝑙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sv-SE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  <m:r>
                              <a:rPr lang="sv-SE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sSubSup>
                          <m:sSubSupPr>
                            <m:ctrlP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𝑙</m:t>
                            </m:r>
                            <m:r>
                              <a:rPr lang="en-US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r>
                          <a:rPr lang="sv-SE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CA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dirty="0">
                    <a:solidFill>
                      <a:schemeClr val="tx1">
                        <a:lumMod val="50000"/>
                      </a:schemeClr>
                    </a:solidFill>
                  </a:rPr>
                  <a:t> ; </a:t>
                </a:r>
                <a14:m>
                  <m:oMath xmlns:m="http://schemas.openxmlformats.org/officeDocument/2006/math">
                    <m:r>
                      <a:rPr lang="en-CA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r>
                  <a:rPr lang="sv-SE" dirty="0">
                    <a:solidFill>
                      <a:schemeClr val="tx1">
                        <a:lumMod val="50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sv-SE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sv-SE" dirty="0">
                  <a:solidFill>
                    <a:schemeClr val="tx1">
                      <a:lumMod val="50000"/>
                    </a:schemeClr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b="1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1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is a 2D DFT beam 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8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8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8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8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wideband beam amplitude scaling factor for beam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80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and on polarization r and layer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80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800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800" b="0" i="1" smtClean="0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sv-SE" sz="18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</m:sup>
                    </m:sSubSup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subband beam amplitude scaling factor for beam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80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and on polarization r and layer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80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endParaRPr lang="en-US" sz="1800" strike="sngStrike" dirty="0">
                  <a:solidFill>
                    <a:schemeClr val="tx1">
                      <a:lumMod val="50000"/>
                    </a:schemeClr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beam combining coefficient (phase) for beam </a:t>
                </a:r>
                <a14:m>
                  <m:oMath xmlns:m="http://schemas.openxmlformats.org/officeDocument/2006/math">
                    <m:r>
                      <a:rPr lang="sv-SE" sz="1800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 and on polarization </a:t>
                </a:r>
                <a:r>
                  <a:rPr lang="en-US" sz="1800" i="1" dirty="0">
                    <a:solidFill>
                      <a:schemeClr val="tx1">
                        <a:lumMod val="50000"/>
                      </a:schemeClr>
                    </a:solidFill>
                  </a:rPr>
                  <a:t>r </a:t>
                </a:r>
                <a:r>
                  <a:rPr lang="en-US" sz="1800" dirty="0">
                    <a:solidFill>
                      <a:schemeClr val="tx1">
                        <a:lumMod val="50000"/>
                      </a:schemeClr>
                    </a:solidFill>
                  </a:rPr>
                  <a:t>and layer </a:t>
                </a:r>
                <a14:m>
                  <m:oMath xmlns:m="http://schemas.openxmlformats.org/officeDocument/2006/math">
                    <m:r>
                      <a:rPr lang="sv-SE" sz="1800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sv-SE" sz="1800" dirty="0">
                  <a:solidFill>
                    <a:schemeClr val="tx1">
                      <a:lumMod val="50000"/>
                    </a:schemeClr>
                  </a:solidFill>
                </a:endParaRPr>
              </a:p>
              <a:p>
                <a:pPr lvl="1"/>
                <a:r>
                  <a:rPr lang="sv-SE" sz="1600" dirty="0">
                    <a:solidFill>
                      <a:schemeClr val="tx1">
                        <a:lumMod val="50000"/>
                      </a:schemeClr>
                    </a:solidFill>
                  </a:rPr>
                  <a:t>Max rank </a:t>
                </a:r>
                <a:r>
                  <a:rPr lang="sv-SE" sz="1600" dirty="0" err="1">
                    <a:solidFill>
                      <a:schemeClr val="tx1">
                        <a:lumMod val="50000"/>
                      </a:schemeClr>
                    </a:solidFill>
                  </a:rPr>
                  <a:t>two</a:t>
                </a:r>
                <a:r>
                  <a:rPr lang="sv-SE" sz="1600" dirty="0">
                    <a:solidFill>
                      <a:schemeClr val="tx1">
                        <a:lumMod val="50000"/>
                      </a:schemeClr>
                    </a:solidFill>
                  </a:rPr>
                  <a:t> </a:t>
                </a:r>
                <a:r>
                  <a:rPr lang="sv-SE" sz="1600" dirty="0" err="1">
                    <a:solidFill>
                      <a:schemeClr val="tx1">
                        <a:lumMod val="50000"/>
                      </a:schemeClr>
                    </a:solidFill>
                  </a:rPr>
                  <a:t>supported</a:t>
                </a:r>
                <a:endParaRPr lang="en-US" sz="1600" dirty="0">
                  <a:solidFill>
                    <a:schemeClr val="tx1">
                      <a:lumMod val="50000"/>
                    </a:schemeClr>
                  </a:solidFill>
                </a:endParaRPr>
              </a:p>
              <a:p>
                <a:pPr lvl="2"/>
                <a:endParaRPr lang="en-US" sz="1800" dirty="0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2513" y="914400"/>
                <a:ext cx="9683087" cy="5562600"/>
              </a:xfrm>
              <a:blipFill>
                <a:blip r:embed="rId3"/>
                <a:stretch>
                  <a:fillRect l="-1071" t="-1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1342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29168" y="1325085"/>
                <a:ext cx="11135785" cy="4326915"/>
              </a:xfrm>
            </p:spPr>
            <p:txBody>
              <a:bodyPr/>
              <a:lstStyle/>
              <a:p>
                <a:r>
                  <a:rPr lang="sv-SE" sz="1800" b="1" dirty="0"/>
                  <a:t>Beam </a:t>
                </a:r>
                <a:r>
                  <a:rPr lang="sv-SE" sz="1800" b="1" dirty="0" err="1"/>
                  <a:t>selection</a:t>
                </a:r>
                <a:r>
                  <a:rPr lang="sv-SE" sz="1800" b="1" dirty="0"/>
                  <a:t>:</a:t>
                </a:r>
              </a:p>
              <a:p>
                <a:pPr lvl="1"/>
                <a:r>
                  <a:rPr lang="sv-SE" sz="1600" dirty="0" err="1"/>
                  <a:t>Beam</a:t>
                </a:r>
                <a:r>
                  <a:rPr lang="sv-SE" sz="1600" dirty="0"/>
                  <a:t> </a:t>
                </a:r>
                <a:r>
                  <a:rPr lang="sv-SE" sz="1600" dirty="0" err="1"/>
                  <a:t>selection</a:t>
                </a:r>
                <a:r>
                  <a:rPr lang="sv-SE" sz="1600" dirty="0"/>
                  <a:t> is </a:t>
                </a:r>
                <a:r>
                  <a:rPr lang="sv-SE" sz="1600" dirty="0" err="1"/>
                  <a:t>wideband</a:t>
                </a:r>
                <a:endParaRPr lang="sv-SE" sz="1600" dirty="0"/>
              </a:p>
              <a:p>
                <a:pPr lvl="1"/>
                <a:r>
                  <a:rPr lang="sv-SE" sz="1600" dirty="0" err="1"/>
                  <a:t>Unconstrained</a:t>
                </a:r>
                <a:r>
                  <a:rPr lang="sv-SE" sz="1600" dirty="0"/>
                  <a:t> </a:t>
                </a:r>
                <a:r>
                  <a:rPr lang="sv-SE" sz="1600" dirty="0" err="1"/>
                  <a:t>beam</a:t>
                </a:r>
                <a:r>
                  <a:rPr lang="sv-SE" sz="1600" dirty="0"/>
                  <a:t> </a:t>
                </a:r>
                <a:r>
                  <a:rPr lang="sv-SE" sz="1600" dirty="0" err="1"/>
                  <a:t>selection</a:t>
                </a:r>
                <a:r>
                  <a:rPr lang="sv-SE" sz="1600" dirty="0"/>
                  <a:t> from </a:t>
                </a:r>
                <a:r>
                  <a:rPr lang="sv-SE" sz="1600" dirty="0" err="1"/>
                  <a:t>orthogonal</a:t>
                </a:r>
                <a:r>
                  <a:rPr lang="sv-SE" sz="1600" dirty="0"/>
                  <a:t> basis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600" b="0" i="0" smtClean="0">
                            <a:latin typeface="Cambria Math" panose="02040503050406030204" pitchFamily="18" charset="0"/>
                          </a:rPr>
                          <m:t>O</m:t>
                        </m:r>
                      </m:e>
                      <m:sub>
                        <m:r>
                          <a:rPr lang="sv-SE" sz="1600" b="0" i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⋅</m:t>
                    </m:r>
                    <m:sSubSup>
                      <m:sSubSup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sv-SE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=0,…,</m:t>
                    </m:r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600" dirty="0"/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600">
                            <a:latin typeface="Cambria Math" panose="02040503050406030204" pitchFamily="18" charset="0"/>
                          </a:rPr>
                          <m:t>O</m:t>
                        </m:r>
                      </m:e>
                      <m:sub>
                        <m:r>
                          <a:rPr lang="sv-SE" sz="16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⋅</m:t>
                    </m:r>
                    <m:sSubSup>
                      <m:sSubSup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>
                        <a:latin typeface="Cambria Math" panose="02040503050406030204" pitchFamily="18" charset="0"/>
                      </a:rPr>
                      <m:t>=0,…,</m:t>
                    </m:r>
                    <m:r>
                      <a:rPr lang="sv-SE" sz="1600" i="1">
                        <a:latin typeface="Cambria Math" panose="02040503050406030204" pitchFamily="18" charset="0"/>
                      </a:rPr>
                      <m:t>𝐿</m:t>
                    </m:r>
                    <m:r>
                      <a:rPr lang="sv-SE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600" dirty="0"/>
              </a:p>
              <a:p>
                <a:pPr lvl="1"/>
                <a:r>
                  <a:rPr lang="sv-SE" sz="1600" dirty="0" err="1"/>
                  <a:t>where</a:t>
                </a:r>
                <a:endParaRPr lang="en-US" sz="160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=0,…,</m:t>
                    </m:r>
                    <m:sSub>
                      <m:sSub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−1,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=0,…,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−1 </m:t>
                    </m:r>
                  </m:oMath>
                </a14:m>
                <a:r>
                  <a:rPr lang="en-US" sz="1600" dirty="0"/>
                  <a:t>rotation factors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=0,…,</m:t>
                    </m:r>
                    <m:sSub>
                      <m:sSub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600" dirty="0"/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latin typeface="Cambria Math" panose="02040503050406030204" pitchFamily="18" charset="0"/>
                      </a:rPr>
                      <m:t>=0,…,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600" dirty="0"/>
                  <a:t> orthogonal beam indices</a:t>
                </a:r>
              </a:p>
              <a:p>
                <a:pPr lvl="3"/>
                <a:endParaRPr lang="en-US" sz="1600" dirty="0"/>
              </a:p>
              <a:p>
                <a:pPr lvl="2"/>
                <a:endParaRPr lang="en-US" sz="1600" dirty="0"/>
              </a:p>
              <a:p>
                <a:pPr lvl="2"/>
                <a:endParaRPr lang="en-US" sz="1600" dirty="0"/>
              </a:p>
              <a:p>
                <a:pPr lvl="2"/>
                <a:endParaRPr lang="en-US" sz="1600" dirty="0"/>
              </a:p>
              <a:p>
                <a:pPr lvl="2"/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8" y="1325085"/>
                <a:ext cx="11135785" cy="4326915"/>
              </a:xfrm>
              <a:blipFill>
                <a:blip r:embed="rId2"/>
                <a:stretch>
                  <a:fillRect l="-547" t="-1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1406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29168" y="1173707"/>
                <a:ext cx="11135785" cy="5145206"/>
              </a:xfrm>
            </p:spPr>
            <p:txBody>
              <a:bodyPr/>
              <a:lstStyle/>
              <a:p>
                <a:r>
                  <a:rPr lang="sv-SE" sz="2000" dirty="0"/>
                  <a:t>The following amplitude layer/polarization quantization is used:</a:t>
                </a:r>
              </a:p>
              <a:p>
                <a:pPr lvl="1"/>
                <a:r>
                  <a:rPr lang="sv-SE" sz="1600" dirty="0">
                    <a:solidFill>
                      <a:schemeClr val="tx1">
                        <a:lumMod val="50000"/>
                      </a:schemeClr>
                    </a:solidFill>
                  </a:rPr>
                  <a:t>Wideband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sv-SE" sz="1600" dirty="0">
                    <a:solidFill>
                      <a:schemeClr val="tx1">
                        <a:lumMod val="50000"/>
                      </a:schemeClr>
                    </a:solidFill>
                  </a:rPr>
                  <a:t> + Subband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𝑆𝐵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sv-SE" sz="1600" b="1" dirty="0"/>
                  <a:t>: </a:t>
                </a:r>
              </a:p>
              <a:p>
                <a:pPr lvl="2"/>
                <a:r>
                  <a:rPr lang="sv-SE" sz="1600" dirty="0"/>
                  <a:t>Independent </a:t>
                </a:r>
                <a:r>
                  <a:rPr lang="sv-SE" sz="1600" dirty="0" err="1"/>
                  <a:t>amplitude</a:t>
                </a:r>
                <a:r>
                  <a:rPr lang="sv-SE" sz="1600" dirty="0"/>
                  <a:t> for polarizations and layers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/>
                  <a:t> possible)</a:t>
                </a:r>
                <a:endParaRPr lang="sv-SE" sz="1600" dirty="0"/>
              </a:p>
              <a:p>
                <a:pPr lvl="2"/>
                <a:r>
                  <a:rPr lang="sv-SE" sz="1600" dirty="0"/>
                  <a:t>Down-select from </a:t>
                </a:r>
              </a:p>
              <a:p>
                <a:pPr lvl="3"/>
                <a:r>
                  <a:rPr lang="sv-SE" sz="16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𝑊𝐵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𝑆𝐵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sz="1600">
                        <a:latin typeface="Cambria Math" panose="02040503050406030204" pitchFamily="18" charset="0"/>
                      </a:rPr>
                      <m:t>=(3,1)</m:t>
                    </m:r>
                  </m:oMath>
                </a14:m>
                <a:r>
                  <a:rPr lang="sv-SE" sz="1600" dirty="0"/>
                  <a:t> bits</a:t>
                </a:r>
              </a:p>
              <a:p>
                <a:pPr lvl="3"/>
                <a:r>
                  <a:rPr lang="sv-SE" sz="16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𝑊𝐵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𝑆𝐵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sz="1600">
                        <a:latin typeface="Cambria Math" panose="02040503050406030204" pitchFamily="18" charset="0"/>
                      </a:rPr>
                      <m:t>=(3,2)</m:t>
                    </m:r>
                  </m:oMath>
                </a14:m>
                <a:r>
                  <a:rPr lang="sv-SE" sz="1600" dirty="0"/>
                  <a:t> bits</a:t>
                </a:r>
              </a:p>
              <a:p>
                <a:pPr lvl="1"/>
                <a:r>
                  <a:rPr lang="sv-SE" sz="1600" dirty="0">
                    <a:solidFill>
                      <a:schemeClr val="tx1">
                        <a:lumMod val="50000"/>
                      </a:schemeClr>
                    </a:solidFill>
                  </a:rPr>
                  <a:t>Wideband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b="1" dirty="0"/>
                  <a:t>only</a:t>
                </a:r>
                <a:endParaRPr lang="en-US" sz="1600" dirty="0"/>
              </a:p>
              <a:p>
                <a:pPr lvl="2"/>
                <a:r>
                  <a:rPr lang="en-US" sz="1600" dirty="0"/>
                  <a:t>At least one of the following alternatives:</a:t>
                </a:r>
                <a:endParaRPr lang="sv-SE" sz="1600" dirty="0"/>
              </a:p>
              <a:p>
                <a:pPr lvl="3"/>
                <a:r>
                  <a:rPr lang="sv-SE" sz="1600" dirty="0"/>
                  <a:t>Common </a:t>
                </a:r>
                <a:r>
                  <a:rPr lang="sv-SE" sz="1600" dirty="0" err="1"/>
                  <a:t>amplitude</a:t>
                </a:r>
                <a:r>
                  <a:rPr lang="sv-SE" sz="1600" dirty="0"/>
                  <a:t> for </a:t>
                </a:r>
                <a:r>
                  <a:rPr lang="en-US" sz="1600" dirty="0"/>
                  <a:t>polarizations</a:t>
                </a:r>
                <a:r>
                  <a:rPr lang="sv-SE" sz="1600" dirty="0"/>
                  <a:t> and </a:t>
                </a:r>
                <a:r>
                  <a:rPr lang="sv-SE" sz="1600" dirty="0" err="1"/>
                  <a:t>layers</a:t>
                </a:r>
                <a:r>
                  <a:rPr lang="sv-SE" sz="1600" dirty="0"/>
                  <a:t>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b="0" i="1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sv-SE" sz="160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sv-SE" sz="160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sv-SE" sz="160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b="0" i="1" smtClean="0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/>
                  <a:t> always)</a:t>
                </a:r>
              </a:p>
              <a:p>
                <a:pPr lvl="4"/>
                <a:r>
                  <a:rPr lang="sv-SE" sz="1600" dirty="0" err="1"/>
                  <a:t>Strongest</a:t>
                </a:r>
                <a:r>
                  <a:rPr lang="sv-SE" sz="1600" dirty="0"/>
                  <a:t> </a:t>
                </a:r>
                <a:r>
                  <a:rPr lang="sv-SE" sz="1600" dirty="0" err="1"/>
                  <a:t>wideband</a:t>
                </a:r>
                <a:r>
                  <a:rPr lang="sv-SE" sz="1600" dirty="0"/>
                  <a:t> </a:t>
                </a:r>
                <a:r>
                  <a:rPr lang="sv-SE" sz="1600" dirty="0" err="1"/>
                  <a:t>beam</a:t>
                </a:r>
                <a:r>
                  <a:rPr lang="sv-SE" sz="1600" dirty="0"/>
                  <a:t> </a:t>
                </a:r>
                <a:r>
                  <a:rPr lang="sv-SE" sz="1600" dirty="0" err="1"/>
                  <a:t>implicitly</a:t>
                </a:r>
                <a:r>
                  <a:rPr lang="sv-SE" sz="1600" dirty="0"/>
                  <a:t> </a:t>
                </a:r>
                <a:r>
                  <a:rPr lang="sv-SE" sz="1600" dirty="0" err="1"/>
                  <a:t>indicated</a:t>
                </a:r>
                <a:r>
                  <a:rPr lang="sv-SE" sz="1600" dirty="0"/>
                  <a:t> via the  </a:t>
                </a:r>
                <a:r>
                  <a:rPr lang="sv-SE" sz="1600" dirty="0" err="1"/>
                  <a:t>beam</a:t>
                </a:r>
                <a:r>
                  <a:rPr lang="sv-SE" sz="1600" dirty="0"/>
                  <a:t> </a:t>
                </a:r>
                <a:r>
                  <a:rPr lang="sv-SE" sz="1600" dirty="0" err="1"/>
                  <a:t>selection</a:t>
                </a:r>
                <a:endParaRPr lang="en-US" sz="1600" dirty="0"/>
              </a:p>
              <a:p>
                <a:pPr lvl="3"/>
                <a:r>
                  <a:rPr lang="sv-SE" sz="1600" dirty="0"/>
                  <a:t>Independent </a:t>
                </a:r>
                <a:r>
                  <a:rPr lang="sv-SE" sz="1600" dirty="0" err="1"/>
                  <a:t>amplitude</a:t>
                </a:r>
                <a:r>
                  <a:rPr lang="sv-SE" sz="1600" dirty="0"/>
                  <a:t> for </a:t>
                </a:r>
                <a:r>
                  <a:rPr lang="sv-SE" sz="1600" dirty="0" err="1"/>
                  <a:t>polarizations</a:t>
                </a:r>
                <a:r>
                  <a:rPr lang="sv-SE" sz="1600" dirty="0"/>
                  <a:t> and </a:t>
                </a:r>
                <a:r>
                  <a:rPr lang="sv-SE" sz="1600" dirty="0" err="1"/>
                  <a:t>layers</a:t>
                </a:r>
                <a:r>
                  <a:rPr lang="sv-SE" sz="1600" dirty="0"/>
                  <a:t>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b="0" i="1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b="0" i="1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chemeClr val="tx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b="0" i="1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chemeClr val="tx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/>
                  <a:t> possible)</a:t>
                </a:r>
              </a:p>
              <a:p>
                <a:pPr lvl="4"/>
                <a:r>
                  <a:rPr lang="sv-SE" sz="1600" dirty="0"/>
                  <a:t>Strongest wideband beam per layer explicitly indicated</a:t>
                </a:r>
                <a:endParaRPr lang="en-US" sz="1600" dirty="0"/>
              </a:p>
              <a:p>
                <a:pPr lvl="3"/>
                <a:r>
                  <a:rPr lang="sv-SE" sz="160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𝑊𝐵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sv-SE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i="1">
                            <a:latin typeface="Cambria Math" panose="02040503050406030204" pitchFamily="18" charset="0"/>
                          </a:rPr>
                          <m:t>𝑆𝐵</m:t>
                        </m:r>
                      </m:sub>
                    </m:sSub>
                    <m:r>
                      <a:rPr lang="sv-SE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sv-SE" sz="1600">
                        <a:latin typeface="Cambria Math" panose="02040503050406030204" pitchFamily="18" charset="0"/>
                      </a:rPr>
                      <m:t>=(3,0)</m:t>
                    </m:r>
                  </m:oMath>
                </a14:m>
                <a:r>
                  <a:rPr lang="sv-SE" sz="1600" dirty="0"/>
                  <a:t> bits</a:t>
                </a:r>
              </a:p>
              <a:p>
                <a:r>
                  <a:rPr lang="sv-SE" sz="2000" dirty="0"/>
                  <a:t>The following phase quantization is used: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sSup>
                          <m:sSupPr>
                            <m:ctrlPr>
                              <a:rPr lang="sv-SE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sv-SE" sz="16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f>
                              <m:fPr>
                                <m:ctrlP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sv-SE" sz="1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sv-SE" sz="1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sv-SE" sz="1600" i="1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</m:num>
                              <m:den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den>
                            </m:f>
                          </m:sup>
                        </m:sSup>
                        <m:r>
                          <a:rPr lang="sv-SE" sz="1600" b="0" i="1" smtClean="0">
                            <a:latin typeface="Cambria Math" panose="02040503050406030204" pitchFamily="18" charset="0"/>
                          </a:rPr>
                          <m:t>…,</m:t>
                        </m:r>
                        <m:sSup>
                          <m:sSupPr>
                            <m:ctrlPr>
                              <a:rPr lang="sv-SE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sv-SE" sz="1600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f>
                              <m:fPr>
                                <m:ctrlP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d>
                                  <m:dPr>
                                    <m:ctrlPr>
                                      <a:rPr lang="sv-SE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sv-SE" sz="1600" b="0" i="1" smtClean="0">
                                        <a:latin typeface="Cambria Math" panose="02040503050406030204" pitchFamily="18" charset="0"/>
                                      </a:rPr>
                                      <m:t>𝐾</m:t>
                                    </m:r>
                                    <m:r>
                                      <a:rPr lang="sv-SE" sz="1600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sv-SE" sz="1600" b="0" i="1" smtClean="0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den>
                            </m:f>
                          </m:sup>
                        </m:sSup>
                      </m:e>
                    </m:d>
                  </m:oMath>
                </a14:m>
                <a:r>
                  <a:rPr lang="sv-SE" sz="1600" b="0" dirty="0"/>
                  <a:t> </a:t>
                </a:r>
                <a:r>
                  <a:rPr lang="sv-SE" sz="1600" b="0" dirty="0" err="1"/>
                  <a:t>independently</a:t>
                </a:r>
                <a:r>
                  <a:rPr lang="sv-SE" sz="1600" b="0" dirty="0"/>
                  <a:t> </a:t>
                </a:r>
                <a:r>
                  <a:rPr lang="sv-SE" sz="1600" b="0" dirty="0" err="1"/>
                  <a:t>selected</a:t>
                </a:r>
                <a:r>
                  <a:rPr lang="sv-SE" sz="1600" b="0" dirty="0"/>
                  <a:t> for </a:t>
                </a:r>
                <a:r>
                  <a:rPr lang="sv-SE" sz="1600" b="0" dirty="0" err="1"/>
                  <a:t>each</a:t>
                </a:r>
                <a:r>
                  <a:rPr lang="sv-SE" sz="1600" b="0" dirty="0"/>
                  <a:t> </a:t>
                </a:r>
                <a:r>
                  <a:rPr lang="sv-SE" sz="1600" b="0" dirty="0" err="1"/>
                  <a:t>beam</a:t>
                </a:r>
                <a:r>
                  <a:rPr lang="sv-SE" sz="1600" b="0" dirty="0"/>
                  <a:t>, </a:t>
                </a:r>
                <a:r>
                  <a:rPr lang="sv-SE" sz="1600" b="0" dirty="0" err="1"/>
                  <a:t>polarization</a:t>
                </a:r>
                <a:r>
                  <a:rPr lang="sv-SE" sz="1600" b="0" dirty="0"/>
                  <a:t> and </a:t>
                </a:r>
                <a:r>
                  <a:rPr lang="sv-SE" sz="1600" b="0" dirty="0" err="1"/>
                  <a:t>layer</a:t>
                </a:r>
                <a:endParaRPr lang="sv-SE" sz="1600" b="0" dirty="0"/>
              </a:p>
              <a:p>
                <a:pPr lvl="1"/>
                <a:r>
                  <a:rPr lang="sv-SE" sz="1600" b="0" dirty="0"/>
                  <a:t>Note: </a:t>
                </a:r>
                <a14:m>
                  <m:oMath xmlns:m="http://schemas.openxmlformats.org/officeDocument/2006/math"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sv-SE" sz="1600" b="0" i="1" smtClean="0">
                        <a:latin typeface="Cambria Math" panose="02040503050406030204" pitchFamily="18" charset="0"/>
                      </a:rPr>
                      <m:t>∈{2,3}</m:t>
                    </m:r>
                  </m:oMath>
                </a14:m>
                <a:r>
                  <a:rPr lang="en-US" sz="1600" dirty="0"/>
                  <a:t> configurable according to previous agreement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8" y="1173707"/>
                <a:ext cx="11135785" cy="5145206"/>
              </a:xfrm>
              <a:blipFill>
                <a:blip r:embed="rId2"/>
                <a:stretch>
                  <a:fillRect l="-657" t="-1422" b="-8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6784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214</TotalTime>
  <Words>188</Words>
  <Application>Microsoft Office PowerPoint</Application>
  <PresentationFormat>Widescreen</PresentationFormat>
  <Paragraphs>60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Arial</vt:lpstr>
      <vt:lpstr>Calibri</vt:lpstr>
      <vt:lpstr>Cambria Math</vt:lpstr>
      <vt:lpstr>Ericsson Capital TT</vt:lpstr>
      <vt:lpstr>Symbol</vt:lpstr>
      <vt:lpstr>PresentationTemplate2011</vt:lpstr>
      <vt:lpstr>WF on Type II CSI feedback</vt:lpstr>
      <vt:lpstr>Previous Agreements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cp:keywords/>
  <dc:description>Rev PA1</dc:description>
  <cp:lastModifiedBy>Sebastian Faxér</cp:lastModifiedBy>
  <cp:revision>43</cp:revision>
  <dcterms:created xsi:type="dcterms:W3CDTF">2017-03-31T09:46:41Z</dcterms:created>
  <dcterms:modified xsi:type="dcterms:W3CDTF">2017-04-04T23:15:37Z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