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feng Wang" initials="XW" lastIdx="1" clrIdx="0">
    <p:extLst>
      <p:ext uri="{19B8F6BF-5375-455C-9EA6-DF929625EA0E}">
        <p15:presenceInfo xmlns:p15="http://schemas.microsoft.com/office/powerpoint/2012/main" userId="S-1-5-21-945540591-4024260831-3861152641-4331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67" d="100"/>
          <a:sy n="67" d="100"/>
        </p:scale>
        <p:origin x="62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19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14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28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3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4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97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12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9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8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5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476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D9058-2B9A-4841-95D4-B9B036DD135B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9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islam\AppData\Local\Temp\R1-1703571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413" y="2701635"/>
            <a:ext cx="12178146" cy="1338263"/>
          </a:xfrm>
        </p:spPr>
        <p:txBody>
          <a:bodyPr>
            <a:normAutofit fontScale="90000"/>
          </a:bodyPr>
          <a:lstStyle/>
          <a:p>
            <a:r>
              <a:rPr lang="en-US" sz="4600"/>
              <a:t>WF on Scheduling </a:t>
            </a:r>
            <a:r>
              <a:rPr lang="en-US" sz="4600" dirty="0"/>
              <a:t>Request Resources in Multi-beam Scenario</a:t>
            </a:r>
          </a:p>
        </p:txBody>
      </p:sp>
      <p:sp>
        <p:nvSpPr>
          <p:cNvPr id="4" name="Rectangle 3"/>
          <p:cNvSpPr/>
          <p:nvPr/>
        </p:nvSpPr>
        <p:spPr>
          <a:xfrm>
            <a:off x="1" y="260648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88bis		                                                                                                             R1-1</a:t>
            </a: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706432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Spokane,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– 7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April,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8.1.3.2.3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06011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 -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69782" cy="4351338"/>
          </a:xfrm>
        </p:spPr>
        <p:txBody>
          <a:bodyPr>
            <a:normAutofit/>
          </a:bodyPr>
          <a:lstStyle/>
          <a:p>
            <a:r>
              <a:rPr lang="en-US" sz="2200" dirty="0"/>
              <a:t>If UL data arrives, UEs need to transmit scheduling request to get resources for sending UL buffer status report</a:t>
            </a:r>
          </a:p>
          <a:p>
            <a:endParaRPr lang="en-US" sz="2200" dirty="0"/>
          </a:p>
          <a:p>
            <a:r>
              <a:rPr lang="en-US" sz="2200" dirty="0"/>
              <a:t>In multi-beam scenario, if a UE has not been allocated PUCCH resources, it needs to transmit SR in a region where </a:t>
            </a:r>
            <a:r>
              <a:rPr lang="en-US" sz="2200" dirty="0" err="1"/>
              <a:t>gNB</a:t>
            </a:r>
            <a:r>
              <a:rPr lang="en-US" sz="2200" dirty="0"/>
              <a:t> will listen to it</a:t>
            </a:r>
          </a:p>
          <a:p>
            <a:endParaRPr lang="en-US" sz="2200" dirty="0"/>
          </a:p>
          <a:p>
            <a:r>
              <a:rPr lang="en-US" sz="2200" dirty="0"/>
              <a:t>SR resources need to be allocated in a region where </a:t>
            </a:r>
            <a:r>
              <a:rPr lang="en-US" sz="2200" dirty="0" err="1"/>
              <a:t>gNB</a:t>
            </a:r>
            <a:r>
              <a:rPr lang="en-US" sz="2200" dirty="0"/>
              <a:t> listens from all directions</a:t>
            </a:r>
          </a:p>
          <a:p>
            <a:endParaRPr lang="en-US" sz="2200" dirty="0"/>
          </a:p>
          <a:p>
            <a:r>
              <a:rPr lang="en-US" sz="2200" dirty="0"/>
              <a:t>Transmitting RACH is an option. But it is inefficient because the number of preambles is limited by round trip delay</a:t>
            </a:r>
          </a:p>
          <a:p>
            <a:pPr lvl="1"/>
            <a:r>
              <a:rPr lang="en-US" sz="2200" dirty="0"/>
              <a:t>Much higher number of preambles can be accommodated if UEs are time synchronized</a:t>
            </a:r>
          </a:p>
        </p:txBody>
      </p:sp>
    </p:spTree>
    <p:extLst>
      <p:ext uri="{BB962C8B-B14F-4D97-AF65-F5344CB8AC3E}">
        <p14:creationId xmlns:p14="http://schemas.microsoft.com/office/powerpoint/2010/main" val="1279595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 -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69782" cy="435133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NR has agreed on following procedure for beam recovery [1]</a:t>
            </a:r>
          </a:p>
          <a:p>
            <a:pPr lvl="0"/>
            <a:endParaRPr lang="en-US" dirty="0"/>
          </a:p>
          <a:p>
            <a:pPr lvl="0"/>
            <a:r>
              <a:rPr lang="en-US" i="1" dirty="0"/>
              <a:t>The following mechanisms should be supported in NR:</a:t>
            </a:r>
          </a:p>
          <a:p>
            <a:pPr lvl="1"/>
            <a:r>
              <a:rPr lang="en-US" i="1" dirty="0"/>
              <a:t>The UL transmission to report beam failure can be located in the same time instance as PRACH:</a:t>
            </a:r>
          </a:p>
          <a:p>
            <a:pPr lvl="2"/>
            <a:r>
              <a:rPr lang="en-US" i="1" dirty="0"/>
              <a:t>Resources orthogonal to PRACH resources </a:t>
            </a:r>
          </a:p>
          <a:p>
            <a:pPr lvl="3"/>
            <a:r>
              <a:rPr lang="en-US" i="1" dirty="0"/>
              <a:t>FFS orthogonal in frequency and/or sequences (not intended to impact PRACH design</a:t>
            </a:r>
            <a:r>
              <a:rPr lang="en-GB" i="1" dirty="0"/>
              <a:t>)</a:t>
            </a:r>
            <a:r>
              <a:rPr lang="en-US" i="1" dirty="0"/>
              <a:t> </a:t>
            </a:r>
          </a:p>
          <a:p>
            <a:pPr lvl="3"/>
            <a:r>
              <a:rPr lang="en-US" i="1" dirty="0"/>
              <a:t>FFS channels/signals </a:t>
            </a:r>
          </a:p>
          <a:p>
            <a:pPr lvl="1"/>
            <a:r>
              <a:rPr lang="en-US" i="1" dirty="0"/>
              <a:t>The UL transmission to report beam failure can be located at a time instance (configurable for a UE) different from PRACH</a:t>
            </a:r>
          </a:p>
          <a:p>
            <a:pPr lvl="2"/>
            <a:r>
              <a:rPr lang="en-US" i="1" dirty="0"/>
              <a:t>Consider the impact of RACH periodicity in configuring the UL signal to report beam failure located in slots outside PRACH</a:t>
            </a:r>
          </a:p>
          <a:p>
            <a:pPr lvl="2"/>
            <a:r>
              <a:rPr lang="en-US" i="1" dirty="0"/>
              <a:t>FFS the signal/channel for the UL transmission</a:t>
            </a:r>
          </a:p>
          <a:p>
            <a:pPr lvl="1"/>
            <a:r>
              <a:rPr lang="en-US" i="1" dirty="0"/>
              <a:t>Additional mechanisms using other channels/signals are not precluded (e.g., SR, UL grant free PUSCH, UL control)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/>
              <a:t>Scheduling request to get resources for sending UL buffer can be transmitted in the same way but it does not need to go through the full beam recovery procedure</a:t>
            </a:r>
          </a:p>
          <a:p>
            <a:pPr lvl="0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3064" y="6057900"/>
            <a:ext cx="11087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 </a:t>
            </a:r>
            <a:r>
              <a:rPr lang="en-US" sz="1200" b="1" u="sng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R1-1703571</a:t>
            </a:r>
            <a:r>
              <a:rPr lang="en-US" sz="1200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UL signal design for beam recovery request, </a:t>
            </a:r>
            <a:r>
              <a:rPr lang="en-GB" altLang="ko-KR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3GPP TSG RAN WG1 88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154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8568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Example: SR Region in RACH Slot</a:t>
            </a:r>
          </a:p>
        </p:txBody>
      </p:sp>
      <p:graphicFrame>
        <p:nvGraphicFramePr>
          <p:cNvPr id="25" name="Content Placeholder 2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0263901"/>
              </p:ext>
            </p:extLst>
          </p:nvPr>
        </p:nvGraphicFramePr>
        <p:xfrm>
          <a:off x="8802594" y="1768214"/>
          <a:ext cx="35704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 rot="-3600000">
            <a:off x="459508" y="2231883"/>
            <a:ext cx="2081107" cy="144995"/>
          </a:xfrm>
          <a:prstGeom prst="ellipse">
            <a:avLst/>
          </a:prstGeom>
          <a:solidFill>
            <a:srgbClr val="7030A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 rot="-3300000">
            <a:off x="538746" y="2275588"/>
            <a:ext cx="2081107" cy="144995"/>
          </a:xfrm>
          <a:prstGeom prst="ellipse">
            <a:avLst/>
          </a:prstGeom>
          <a:solidFill>
            <a:srgbClr val="00206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-3000000">
            <a:off x="629305" y="2331924"/>
            <a:ext cx="2081107" cy="144995"/>
          </a:xfrm>
          <a:prstGeom prst="ellipse">
            <a:avLst/>
          </a:prstGeom>
          <a:solidFill>
            <a:srgbClr val="0070C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-2700000">
            <a:off x="669567" y="2417292"/>
            <a:ext cx="2081107" cy="144995"/>
          </a:xfrm>
          <a:prstGeom prst="ellipse">
            <a:avLst/>
          </a:prstGeom>
          <a:solidFill>
            <a:srgbClr val="00B0F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-2400000">
            <a:off x="726233" y="2479947"/>
            <a:ext cx="2081107" cy="144995"/>
          </a:xfrm>
          <a:prstGeom prst="ellipse">
            <a:avLst/>
          </a:prstGeom>
          <a:solidFill>
            <a:srgbClr val="00B05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-2100000">
            <a:off x="774651" y="2549738"/>
            <a:ext cx="2081107" cy="144995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-1800000">
            <a:off x="813841" y="2649618"/>
            <a:ext cx="2081107" cy="144995"/>
          </a:xfrm>
          <a:prstGeom prst="ellipse">
            <a:avLst/>
          </a:prstGeom>
          <a:solidFill>
            <a:srgbClr val="FFFF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rot="-1500000">
            <a:off x="865936" y="2740016"/>
            <a:ext cx="2081107" cy="144995"/>
          </a:xfrm>
          <a:prstGeom prst="ellipse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298524"/>
              </p:ext>
            </p:extLst>
          </p:nvPr>
        </p:nvGraphicFramePr>
        <p:xfrm>
          <a:off x="4342148" y="2272457"/>
          <a:ext cx="3343900" cy="1821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3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3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4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3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43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43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43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439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439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38574">
                <a:tc>
                  <a:txBody>
                    <a:bodyPr/>
                    <a:lstStyle/>
                    <a:p>
                      <a:endParaRPr lang="en-US" sz="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/>
                        <a:t>….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939">
                <a:tc>
                  <a:txBody>
                    <a:bodyPr/>
                    <a:lstStyle/>
                    <a:p>
                      <a:r>
                        <a:rPr lang="en-US" sz="6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359">
                <a:tc>
                  <a:txBody>
                    <a:bodyPr/>
                    <a:lstStyle/>
                    <a:p>
                      <a:r>
                        <a:rPr lang="en-US" sz="6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0964">
                <a:tc>
                  <a:txBody>
                    <a:bodyPr/>
                    <a:lstStyle/>
                    <a:p>
                      <a:r>
                        <a:rPr lang="en-US" sz="6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2939">
                <a:tc>
                  <a:txBody>
                    <a:bodyPr/>
                    <a:lstStyle/>
                    <a:p>
                      <a:r>
                        <a:rPr lang="en-US" sz="600" baseline="0" dirty="0"/>
                        <a:t> </a:t>
                      </a:r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940"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9232">
                <a:tc>
                  <a:txBody>
                    <a:bodyPr/>
                    <a:lstStyle/>
                    <a:p>
                      <a:r>
                        <a:rPr lang="en-US" sz="6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5769"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13" name="Straight Connector 12"/>
          <p:cNvCxnSpPr>
            <a:endCxn id="4" idx="6"/>
          </p:cNvCxnSpPr>
          <p:nvPr/>
        </p:nvCxnSpPr>
        <p:spPr>
          <a:xfrm flipH="1" flipV="1">
            <a:off x="2020339" y="1403235"/>
            <a:ext cx="2452195" cy="50897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472534" y="1466373"/>
            <a:ext cx="0" cy="638644"/>
          </a:xfrm>
          <a:prstGeom prst="straightConnector1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243009" y="2139054"/>
            <a:ext cx="434938" cy="0"/>
          </a:xfrm>
          <a:prstGeom prst="straightConnector1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 rot="-1200000">
            <a:off x="929162" y="2817460"/>
            <a:ext cx="2081107" cy="14499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rot="-900000">
            <a:off x="914734" y="2913079"/>
            <a:ext cx="2081107" cy="14499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 flipH="1" flipV="1">
            <a:off x="2222705" y="1533155"/>
            <a:ext cx="1632695" cy="29746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838523" y="1560711"/>
            <a:ext cx="16877" cy="2955012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838523" y="4488595"/>
            <a:ext cx="4127841" cy="18086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7966362" y="1560711"/>
            <a:ext cx="2" cy="2955012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677947" y="2139054"/>
            <a:ext cx="341235" cy="3860"/>
          </a:xfrm>
          <a:prstGeom prst="straightConnector1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4848564" y="1631673"/>
            <a:ext cx="3117798" cy="6111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4848564" y="1637784"/>
            <a:ext cx="0" cy="467171"/>
          </a:xfrm>
          <a:prstGeom prst="straightConnector1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Content Placeholder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5468746"/>
              </p:ext>
            </p:extLst>
          </p:nvPr>
        </p:nvGraphicFramePr>
        <p:xfrm>
          <a:off x="8802594" y="2671874"/>
          <a:ext cx="35704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9314955" y="1711661"/>
            <a:ext cx="1918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SR region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335924" y="2672628"/>
            <a:ext cx="1918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RACH region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9936" y="4749787"/>
            <a:ext cx="113780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gNB</a:t>
            </a:r>
            <a:r>
              <a:rPr lang="en-US" dirty="0"/>
              <a:t> sweeps synchronization signals in different beam directions.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UE measures the quality of reference signal and selects a suitable beam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If UE is time synchronized, it transmits scheduling request in the SR region [2, 3]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Higher number of UEs can be accommodated in this region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If UE is not time synchronized, it goes through the RACH procedure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801" y="6276239"/>
            <a:ext cx="1038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2. R1-1706171, “PRACH design consideration”, Qualcomm </a:t>
            </a:r>
            <a:r>
              <a:rPr lang="en-US" sz="1400" dirty="0" err="1"/>
              <a:t>Inc</a:t>
            </a:r>
            <a:r>
              <a:rPr lang="en-US" sz="1400" dirty="0"/>
              <a:t>, </a:t>
            </a:r>
            <a:r>
              <a:rPr lang="en-GB" altLang="ko-KR" sz="1400" dirty="0">
                <a:latin typeface="Times New Roman" pitchFamily="18" charset="0"/>
                <a:cs typeface="Times New Roman" pitchFamily="18" charset="0"/>
              </a:rPr>
              <a:t>3GPP TSG RAN WG1 88bis</a:t>
            </a:r>
            <a:endParaRPr lang="en-US" sz="1400" dirty="0"/>
          </a:p>
          <a:p>
            <a:r>
              <a:rPr lang="en-US" sz="1400" dirty="0"/>
              <a:t>3. R1-1702606, “Beam Recovery Procedure”, Qualcomm Inc., </a:t>
            </a:r>
            <a:r>
              <a:rPr lang="en-GB" altLang="ko-KR" sz="1400" dirty="0">
                <a:latin typeface="Times New Roman" pitchFamily="18" charset="0"/>
                <a:cs typeface="Times New Roman" pitchFamily="18" charset="0"/>
              </a:rPr>
              <a:t>3GPP TSG RAN WG1 88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1163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NR supports scheduling request region in multi-beam scenario</a:t>
            </a:r>
          </a:p>
          <a:p>
            <a:endParaRPr lang="en-US" sz="2000" dirty="0"/>
          </a:p>
          <a:p>
            <a:pPr lvl="0"/>
            <a:r>
              <a:rPr lang="en-GB" sz="2000" dirty="0"/>
              <a:t>Network explicitly configures the UEs with resources for transmitting scheduling request in a region where the base station is listening from all or partial directions</a:t>
            </a:r>
            <a:endParaRPr lang="en-US" sz="2000" dirty="0"/>
          </a:p>
          <a:p>
            <a:pPr lvl="1"/>
            <a:r>
              <a:rPr lang="en-GB" sz="2000" dirty="0"/>
              <a:t>e.g. random access slot</a:t>
            </a:r>
          </a:p>
          <a:p>
            <a:pPr lvl="1"/>
            <a:endParaRPr lang="en-US" sz="2000" dirty="0"/>
          </a:p>
          <a:p>
            <a:pPr lvl="0"/>
            <a:r>
              <a:rPr lang="en-GB" sz="2000" dirty="0">
                <a:solidFill>
                  <a:schemeClr val="tx2">
                    <a:lumMod val="50000"/>
                  </a:schemeClr>
                </a:solidFill>
              </a:rPr>
              <a:t>UE can choose only a subset of resources based on the quality of some DL reference signals such as SSS</a:t>
            </a:r>
            <a:endParaRPr lang="en-US" sz="2000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endParaRPr lang="en-US" sz="2000" dirty="0"/>
          </a:p>
          <a:p>
            <a:pPr lvl="0"/>
            <a:r>
              <a:rPr lang="en-GB" sz="2000" dirty="0"/>
              <a:t>NR studies if UEs can transmit SR with the same baseline sequence as RACH sequence</a:t>
            </a:r>
            <a:endParaRPr lang="en-US" sz="2000" dirty="0"/>
          </a:p>
          <a:p>
            <a:pPr lvl="1"/>
            <a:r>
              <a:rPr lang="en-GB" sz="2000" dirty="0"/>
              <a:t>NR studies if higher number of cyclic shifts can be accommodated to transmit SR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09471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</TotalTime>
  <Words>502</Words>
  <Application>Microsoft Office PowerPoint</Application>
  <PresentationFormat>Widescreen</PresentationFormat>
  <Paragraphs>56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WF on Scheduling Request Resources in Multi-beam Scenario</vt:lpstr>
      <vt:lpstr>Background - I</vt:lpstr>
      <vt:lpstr>Background - II</vt:lpstr>
      <vt:lpstr>Example: SR Region in RACH Slot</vt:lpstr>
      <vt:lpstr>Proposal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Scheduling Request Collection in RACH Slot</dc:title>
  <dc:creator>Islam, Nazmul</dc:creator>
  <cp:lastModifiedBy>Xiaofeng Wang</cp:lastModifiedBy>
  <cp:revision>26</cp:revision>
  <dcterms:created xsi:type="dcterms:W3CDTF">2017-02-12T10:40:17Z</dcterms:created>
  <dcterms:modified xsi:type="dcterms:W3CDTF">2017-04-04T21:22:20Z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-969306553</vt:i4>
  </property>
  <property fmtid="{D5CDD505-2E9C-101B-9397-08002B2CF9AE}" pid="3" name="_NewReviewCycle">
    <vt:lpwstr/>
  </property>
  <property fmtid="{D5CDD505-2E9C-101B-9397-08002B2CF9AE}" pid="4" name="_EmailSubject">
    <vt:lpwstr>WF on SR collection in RACH slot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Nazmul Islam</vt:lpwstr>
  </property>
</Properties>
</file>