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15122-162A-A745-8026-F9822ACEFFE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74044-1109-634E-A6DC-EB1ABCDE5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86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BEC2E-1E49-4345-ADA8-8634218A211C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7DF50-600C-5E43-98EE-B70050B80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89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4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6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8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9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98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6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768A-E531-42C6-976F-FEAE1FE228A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wanshic\Documents\Standards\3GPP%20Standards\Meeting%20Documents\TSGR1_86\R1-168278%20WF%20on%20beam%20management%20r16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" y="1754765"/>
            <a:ext cx="1192876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Refinement in Msg2/Msg4 and Beam Reporting in Msg3 during Multi-Beam Scenario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4336" y="4287838"/>
            <a:ext cx="9144000" cy="1655762"/>
          </a:xfrm>
        </p:spPr>
        <p:txBody>
          <a:bodyPr/>
          <a:lstStyle/>
          <a:p>
            <a:r>
              <a:rPr lang="en-US" dirty="0" smtClean="0"/>
              <a:t>Qualcomm, AT&amp;T 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736" y="1211113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72736" y="10695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706422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February,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9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</a:t>
            </a:r>
            <a:r>
              <a:rPr lang="en-US" dirty="0"/>
              <a:t>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Following agreement was made previously [1]:</a:t>
            </a:r>
            <a:endParaRPr lang="en-US" dirty="0"/>
          </a:p>
          <a:p>
            <a:pPr lvl="0"/>
            <a:r>
              <a:rPr lang="en-US" i="1" dirty="0"/>
              <a:t>The following DL L1/L2 beam management procedures are supported within one or multiple TRPs:</a:t>
            </a:r>
          </a:p>
          <a:p>
            <a:pPr lvl="1"/>
            <a:r>
              <a:rPr lang="en-US" i="1" dirty="0"/>
              <a:t>P-1: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support selection of TRP </a:t>
            </a:r>
            <a:r>
              <a:rPr lang="en-US" i="1" dirty="0" err="1"/>
              <a:t>Tx</a:t>
            </a:r>
            <a:r>
              <a:rPr lang="en-US" i="1" dirty="0"/>
              <a:t> beams/UE Rx beam(s)</a:t>
            </a:r>
          </a:p>
          <a:p>
            <a:pPr lvl="2"/>
            <a:r>
              <a:rPr lang="en-US" i="1" dirty="0"/>
              <a:t>For beamforming at TRP, it typically includes a intra/inter-TRP </a:t>
            </a:r>
            <a:r>
              <a:rPr lang="en-US" i="1" dirty="0" err="1"/>
              <a:t>Tx</a:t>
            </a:r>
            <a:r>
              <a:rPr lang="en-US" i="1" dirty="0"/>
              <a:t> beam sweep from a set of different beams</a:t>
            </a:r>
          </a:p>
          <a:p>
            <a:pPr lvl="2"/>
            <a:r>
              <a:rPr lang="en-US" i="1" dirty="0"/>
              <a:t>For beamforming at UE, it typically includes a UE Rx beam sweep from a set of different beams</a:t>
            </a:r>
          </a:p>
          <a:p>
            <a:pPr lvl="2"/>
            <a:r>
              <a:rPr lang="en-US" i="1" dirty="0"/>
              <a:t>FFS: TRP </a:t>
            </a:r>
            <a:r>
              <a:rPr lang="en-US" i="1" dirty="0" err="1"/>
              <a:t>Tx</a:t>
            </a:r>
            <a:r>
              <a:rPr lang="en-US" i="1" dirty="0"/>
              <a:t> beam and UE Rx beam can be determined jointly or sequentially</a:t>
            </a:r>
          </a:p>
          <a:p>
            <a:pPr lvl="1"/>
            <a:r>
              <a:rPr lang="en-US" i="1" dirty="0"/>
              <a:t>P-2: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possibly change inter/intra-TRP </a:t>
            </a:r>
            <a:r>
              <a:rPr lang="en-US" i="1" dirty="0" err="1"/>
              <a:t>Tx</a:t>
            </a:r>
            <a:r>
              <a:rPr lang="en-US" i="1" dirty="0"/>
              <a:t> beam(s)</a:t>
            </a:r>
          </a:p>
          <a:p>
            <a:pPr lvl="2"/>
            <a:r>
              <a:rPr lang="en-US" i="1" dirty="0"/>
              <a:t>From  a possibly smaller set of beams for beam refinement than in P-1</a:t>
            </a:r>
          </a:p>
          <a:p>
            <a:pPr lvl="2"/>
            <a:r>
              <a:rPr lang="en-US" i="1" dirty="0"/>
              <a:t>Note: P-2 can be a special case of P-1</a:t>
            </a:r>
          </a:p>
          <a:p>
            <a:pPr lvl="1"/>
            <a:r>
              <a:rPr lang="en-US" i="1" dirty="0"/>
              <a:t>P-3: is used to enable UE measurement on the same TRP </a:t>
            </a:r>
            <a:r>
              <a:rPr lang="en-US" i="1" dirty="0" err="1"/>
              <a:t>Tx</a:t>
            </a:r>
            <a:r>
              <a:rPr lang="en-US" i="1" dirty="0"/>
              <a:t> beam to change UE Rx beam in the case UE uses beamforming</a:t>
            </a:r>
          </a:p>
          <a:p>
            <a:pPr lvl="1"/>
            <a:r>
              <a:rPr lang="en-US" i="1" dirty="0"/>
              <a:t>Strive for the same procedure design for Intra-TRP and inter-TRP beam management</a:t>
            </a:r>
          </a:p>
          <a:p>
            <a:pPr lvl="2"/>
            <a:r>
              <a:rPr lang="en-US" i="1" dirty="0"/>
              <a:t>Note: UE may not know whether it is intra-TRP or inter TRP beam </a:t>
            </a:r>
          </a:p>
          <a:p>
            <a:pPr lvl="1"/>
            <a:r>
              <a:rPr lang="en-US" i="1" dirty="0"/>
              <a:t>Note: Procedures P-2&amp;P-3 can be performed jointly and/or multiple times to achieve e.g. TRP </a:t>
            </a:r>
            <a:r>
              <a:rPr lang="en-US" i="1" dirty="0" err="1"/>
              <a:t>Tx</a:t>
            </a:r>
            <a:r>
              <a:rPr lang="en-US" i="1" dirty="0"/>
              <a:t>/UE Rx beam change simultaneously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4546" y="6127234"/>
            <a:ext cx="4720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1. R1-168278</a:t>
            </a:r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WF on DL beam management, </a:t>
            </a:r>
            <a:r>
              <a:rPr lang="en-US" sz="1200" dirty="0" smtClean="0"/>
              <a:t>, </a:t>
            </a:r>
            <a:r>
              <a:rPr lang="en-GB" altLang="ko-KR" sz="1200" dirty="0" smtClean="0">
                <a:latin typeface="Times New Roman" pitchFamily="18" charset="0"/>
                <a:cs typeface="Times New Roman" pitchFamily="18" charset="0"/>
              </a:rPr>
              <a:t>3GPP TSG RAN WG1 87</a:t>
            </a:r>
            <a:endParaRPr lang="en-US" sz="12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15969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215255" cy="435133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gNB</a:t>
            </a:r>
            <a:r>
              <a:rPr lang="en-US" sz="2000" dirty="0" smtClean="0"/>
              <a:t> and UE need to sweep beams during initial access in multi-beam scenario</a:t>
            </a:r>
            <a:endParaRPr lang="en-US" sz="2000" dirty="0"/>
          </a:p>
          <a:p>
            <a:pPr lvl="1"/>
            <a:r>
              <a:rPr lang="en-US" sz="2000" dirty="0" err="1" smtClean="0"/>
              <a:t>gNB</a:t>
            </a:r>
            <a:r>
              <a:rPr lang="en-US" sz="2000" dirty="0" smtClean="0"/>
              <a:t> and UE may use wide beams to reduce latency and/or overhead</a:t>
            </a:r>
          </a:p>
          <a:p>
            <a:pPr lvl="1"/>
            <a:endParaRPr lang="en-US" sz="2000" dirty="0"/>
          </a:p>
          <a:p>
            <a:r>
              <a:rPr lang="en-US" sz="2000" dirty="0" smtClean="0"/>
              <a:t>Enhancing beam management during RACH procedure by reporting more than one beam index and/or quality will improve the reliability of beam management for IDLE and CONNECTED mode UEs</a:t>
            </a:r>
          </a:p>
          <a:p>
            <a:endParaRPr lang="en-US" sz="2000" dirty="0"/>
          </a:p>
          <a:p>
            <a:r>
              <a:rPr lang="en-US" sz="2000" dirty="0" smtClean="0"/>
              <a:t>Narrower beams will improve performance of subsequent data communication [2]</a:t>
            </a:r>
          </a:p>
          <a:p>
            <a:pPr lvl="1"/>
            <a:r>
              <a:rPr lang="en-US" sz="2000" dirty="0" smtClean="0"/>
              <a:t>Narrower beams can be transmitted in Msg2 for beam refinement and UE can report information of these narrow beams during Msg3</a:t>
            </a:r>
          </a:p>
          <a:p>
            <a:pPr lvl="1"/>
            <a:r>
              <a:rPr lang="en-US" sz="2000" dirty="0" smtClean="0"/>
              <a:t>Narrower beams can also be transmitted during Msg4 for beam refinement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14399" y="6380018"/>
            <a:ext cx="7273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</a:t>
            </a:r>
            <a:r>
              <a:rPr lang="en-GB" dirty="0" smtClean="0"/>
              <a:t>R1-1705572, 4 step RACH Procedure Consideration, Qualcomm Inc.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43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3" y="1825625"/>
            <a:ext cx="11828318" cy="4351338"/>
          </a:xfrm>
        </p:spPr>
        <p:txBody>
          <a:bodyPr/>
          <a:lstStyle/>
          <a:p>
            <a:r>
              <a:rPr lang="en-US" dirty="0" smtClean="0"/>
              <a:t>NR supports beam management enhancements and/or refinements during RACH procedure</a:t>
            </a:r>
          </a:p>
          <a:p>
            <a:r>
              <a:rPr lang="en-US" dirty="0"/>
              <a:t>NR supports beam refinement during </a:t>
            </a:r>
            <a:r>
              <a:rPr lang="en-US" dirty="0" smtClean="0"/>
              <a:t>Msg2/Msg4 </a:t>
            </a:r>
            <a:r>
              <a:rPr lang="en-US" dirty="0"/>
              <a:t>of random access procedure</a:t>
            </a:r>
          </a:p>
          <a:p>
            <a:r>
              <a:rPr lang="en-US" dirty="0" smtClean="0"/>
              <a:t>NR </a:t>
            </a:r>
            <a:r>
              <a:rPr lang="en-US" dirty="0"/>
              <a:t>supports reporting of beam indices and quality in </a:t>
            </a:r>
            <a:r>
              <a:rPr lang="en-US" dirty="0" smtClean="0"/>
              <a:t>Msg3</a:t>
            </a:r>
          </a:p>
        </p:txBody>
      </p:sp>
    </p:spTree>
    <p:extLst>
      <p:ext uri="{BB962C8B-B14F-4D97-AF65-F5344CB8AC3E}">
        <p14:creationId xmlns:p14="http://schemas.microsoft.com/office/powerpoint/2010/main" val="221795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404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맑은 고딕</vt:lpstr>
      <vt:lpstr>MS Mincho</vt:lpstr>
      <vt:lpstr>ＭＳ Ｐゴシック</vt:lpstr>
      <vt:lpstr>Arial</vt:lpstr>
      <vt:lpstr>Calibri</vt:lpstr>
      <vt:lpstr>Calibri Light</vt:lpstr>
      <vt:lpstr>Times</vt:lpstr>
      <vt:lpstr>Times New Roman</vt:lpstr>
      <vt:lpstr>Office Theme</vt:lpstr>
      <vt:lpstr>Beam Refinement in Msg2/Msg4 and Beam Reporting in Msg3 during Multi-Beam Scenario 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</dc:title>
  <dc:creator>Islam, Nazmul</dc:creator>
  <cp:lastModifiedBy>Nazmul Islam</cp:lastModifiedBy>
  <cp:revision>23</cp:revision>
  <dcterms:created xsi:type="dcterms:W3CDTF">2017-02-12T17:32:48Z</dcterms:created>
  <dcterms:modified xsi:type="dcterms:W3CDTF">2017-04-05T18:29:01Z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