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8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63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4EF77-69C4-46A1-A5AF-042855EFE9AE}" type="datetimeFigureOut">
              <a:rPr lang="ko-KR" altLang="en-US" smtClean="0"/>
              <a:t>2017-04-05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30005-2E9D-48B0-8206-6E7325075B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9562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4EF77-69C4-46A1-A5AF-042855EFE9AE}" type="datetimeFigureOut">
              <a:rPr lang="ko-KR" altLang="en-US" smtClean="0"/>
              <a:t>2017-04-05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30005-2E9D-48B0-8206-6E7325075B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8478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4EF77-69C4-46A1-A5AF-042855EFE9AE}" type="datetimeFigureOut">
              <a:rPr lang="ko-KR" altLang="en-US" smtClean="0"/>
              <a:t>2017-04-05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30005-2E9D-48B0-8206-6E7325075B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1462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4EF77-69C4-46A1-A5AF-042855EFE9AE}" type="datetimeFigureOut">
              <a:rPr lang="ko-KR" altLang="en-US" smtClean="0"/>
              <a:t>2017-04-05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30005-2E9D-48B0-8206-6E7325075B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0348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4EF77-69C4-46A1-A5AF-042855EFE9AE}" type="datetimeFigureOut">
              <a:rPr lang="ko-KR" altLang="en-US" smtClean="0"/>
              <a:t>2017-04-05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30005-2E9D-48B0-8206-6E7325075B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42182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4EF77-69C4-46A1-A5AF-042855EFE9AE}" type="datetimeFigureOut">
              <a:rPr lang="ko-KR" altLang="en-US" smtClean="0"/>
              <a:t>2017-04-05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30005-2E9D-48B0-8206-6E7325075B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2278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4EF77-69C4-46A1-A5AF-042855EFE9AE}" type="datetimeFigureOut">
              <a:rPr lang="ko-KR" altLang="en-US" smtClean="0"/>
              <a:t>2017-04-05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30005-2E9D-48B0-8206-6E7325075B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9313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4EF77-69C4-46A1-A5AF-042855EFE9AE}" type="datetimeFigureOut">
              <a:rPr lang="ko-KR" altLang="en-US" smtClean="0"/>
              <a:t>2017-04-05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30005-2E9D-48B0-8206-6E7325075B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8460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4EF77-69C4-46A1-A5AF-042855EFE9AE}" type="datetimeFigureOut">
              <a:rPr lang="ko-KR" altLang="en-US" smtClean="0"/>
              <a:t>2017-04-05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30005-2E9D-48B0-8206-6E7325075B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9778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4EF77-69C4-46A1-A5AF-042855EFE9AE}" type="datetimeFigureOut">
              <a:rPr lang="ko-KR" altLang="en-US" smtClean="0"/>
              <a:t>2017-04-05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30005-2E9D-48B0-8206-6E7325075B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4467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4EF77-69C4-46A1-A5AF-042855EFE9AE}" type="datetimeFigureOut">
              <a:rPr lang="ko-KR" altLang="en-US" smtClean="0"/>
              <a:t>2017-04-05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30005-2E9D-48B0-8206-6E7325075B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6760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4EF77-69C4-46A1-A5AF-042855EFE9AE}" type="datetimeFigureOut">
              <a:rPr lang="ko-KR" altLang="en-US" smtClean="0"/>
              <a:t>2017-04-05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F30005-2E9D-48B0-8206-6E7325075B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952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>
                <a:solidFill>
                  <a:prstClr val="black"/>
                </a:solidFill>
                <a:latin typeface="Calibri"/>
              </a:rPr>
              <a:t>WF on LDPC Selection Criteria</a:t>
            </a:r>
            <a:endParaRPr lang="ko-KR" alt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044697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WG1#88bis Meeting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GB" altLang="ko-KR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3</a:t>
            </a:r>
            <a:r>
              <a:rPr lang="en-GB" altLang="ko-KR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rd</a:t>
            </a:r>
            <a:r>
              <a:rPr lang="en-GB" altLang="ko-KR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- 7</a:t>
            </a:r>
            <a:r>
              <a:rPr lang="en-GB" altLang="ko-KR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GB" altLang="ko-KR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April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ko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8.1.4.1.2</a:t>
            </a:r>
            <a:r>
              <a:rPr lang="ko" altLang="en-US" sz="1800" dirty="0"/>
              <a:t>	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430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</a:t>
            </a:r>
            <a:r>
              <a:rPr lang="en-US" altLang="ko-KR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1706406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1524000" y="40386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/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Samsung, LGE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7894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Calibri" panose="020F0502020204030204" pitchFamily="34" charset="0"/>
              </a:rPr>
              <a:t>Background</a:t>
            </a:r>
            <a:endParaRPr lang="ko-KR" altLang="en-US" dirty="0">
              <a:latin typeface="Calibri" panose="020F05020202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40768"/>
                <a:ext cx="8229600" cy="1612776"/>
              </a:xfrm>
            </p:spPr>
            <p:txBody>
              <a:bodyPr>
                <a:normAutofit/>
              </a:bodyPr>
              <a:lstStyle/>
              <a:p>
                <a:r>
                  <a:rPr lang="en-GB" altLang="ko-KR" sz="2000" dirty="0" smtClean="0">
                    <a:latin typeface="Calibri" panose="020F0502020204030204" pitchFamily="34" charset="0"/>
                  </a:rPr>
                  <a:t>Exponent </a:t>
                </a:r>
                <a:r>
                  <a:rPr lang="en-GB" altLang="ko-KR" sz="2000" dirty="0">
                    <a:latin typeface="Calibri" panose="020F0502020204030204" pitchFamily="34" charset="0"/>
                  </a:rPr>
                  <a:t>matrix 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altLang="ko-KR" sz="1800" b="0" i="0" smtClean="0">
                        <a:latin typeface="Cambria Math"/>
                      </a:rPr>
                      <m:t> </m:t>
                    </m:r>
                    <m:r>
                      <a:rPr lang="en-GB" altLang="ko-KR" sz="1800" i="1">
                        <a:latin typeface="Cambria Math"/>
                      </a:rPr>
                      <m:t>𝐸</m:t>
                    </m:r>
                    <m:d>
                      <m:dPr>
                        <m:ctrlPr>
                          <a:rPr lang="ko-KR" altLang="ko-KR" sz="1800" i="1">
                            <a:latin typeface="Cambria Math"/>
                          </a:rPr>
                        </m:ctrlPr>
                      </m:dPr>
                      <m:e>
                        <m:r>
                          <a:rPr lang="en-GB" altLang="ko-KR" sz="1800" b="1" i="1">
                            <a:latin typeface="Cambria Math"/>
                          </a:rPr>
                          <m:t>𝑯</m:t>
                        </m:r>
                      </m:e>
                    </m:d>
                    <m:r>
                      <a:rPr lang="en-GB" altLang="ko-KR" sz="1800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ko-KR" altLang="ko-KR" sz="18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ko-KR" altLang="ko-KR" sz="18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GB" altLang="ko-KR" sz="1800" i="1">
                                <a:latin typeface="Cambria Math"/>
                              </a:rPr>
                              <m:t>𝑉</m:t>
                            </m:r>
                          </m:e>
                          <m:sub>
                            <m:r>
                              <a:rPr lang="en-GB" altLang="ko-KR" sz="1800" i="1">
                                <a:latin typeface="Cambria Math"/>
                              </a:rPr>
                              <m:t>𝑖𝑗</m:t>
                            </m:r>
                          </m:sub>
                        </m:sSub>
                      </m:e>
                    </m:d>
                  </m:oMath>
                </a14:m>
                <a:endParaRPr lang="en-GB" altLang="ko-KR" sz="1800" dirty="0" smtClean="0">
                  <a:latin typeface="Calibri" panose="020F0502020204030204" pitchFamily="34" charset="0"/>
                </a:endParaRPr>
              </a:p>
              <a:p>
                <a:pPr marL="457200" lvl="1" indent="0">
                  <a:buNone/>
                </a:pPr>
                <a:endParaRPr lang="en-US" altLang="ko-KR" sz="1800" dirty="0" smtClean="0">
                  <a:latin typeface="Calibri" panose="020F0502020204030204" pitchFamily="34" charset="0"/>
                </a:endParaRPr>
              </a:p>
              <a:p>
                <a:endParaRPr lang="ko-KR" altLang="ko-KR" sz="2000" dirty="0">
                  <a:latin typeface="Calibri" panose="020F0502020204030204" pitchFamily="34" charset="0"/>
                </a:endParaRPr>
              </a:p>
              <a:p>
                <a:pPr marL="0" indent="0">
                  <a:buNone/>
                </a:pPr>
                <a:endParaRPr lang="ko-KR" altLang="ko-KR" sz="2000" dirty="0">
                  <a:latin typeface="Calibri" panose="020F0502020204030204" pitchFamily="34" charset="0"/>
                </a:endParaRPr>
              </a:p>
              <a:p>
                <a:endParaRPr lang="ko-KR" altLang="en-US" sz="2000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3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40768"/>
                <a:ext cx="8229600" cy="1612776"/>
              </a:xfrm>
              <a:blipFill rotWithShape="1">
                <a:blip r:embed="rId2"/>
                <a:stretch>
                  <a:fillRect l="-593" t="-18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내용 개체 틀 2"/>
          <p:cNvSpPr txBox="1">
            <a:spLocks/>
          </p:cNvSpPr>
          <p:nvPr/>
        </p:nvSpPr>
        <p:spPr>
          <a:xfrm>
            <a:off x="467544" y="2503437"/>
            <a:ext cx="8229600" cy="4237931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0"/>
              </a:spcAft>
              <a:buNone/>
            </a:pPr>
            <a:r>
              <a:rPr lang="en-GB" altLang="ko-KR" b="1" u="sng" dirty="0">
                <a:highlight>
                  <a:srgbClr val="00FF00"/>
                </a:highlight>
                <a:latin typeface="Calibri" panose="020F0502020204030204" pitchFamily="34" charset="0"/>
                <a:ea typeface="MS Mincho"/>
                <a:cs typeface="Times New Roman"/>
              </a:rPr>
              <a:t>Definitions and notation to be used in continuing work on lifting analysis: </a:t>
            </a:r>
            <a:endParaRPr lang="ko-KR" altLang="ko-KR" dirty="0">
              <a:latin typeface="Calibri" panose="020F0502020204030204" pitchFamily="34" charset="0"/>
              <a:ea typeface="바탕"/>
              <a:cs typeface="Times New Roman"/>
            </a:endParaRPr>
          </a:p>
          <a:p>
            <a:pPr lvl="1"/>
            <a:r>
              <a:rPr lang="en-US" altLang="ko-KR" dirty="0" smtClean="0">
                <a:latin typeface="Calibri" panose="020F0502020204030204" pitchFamily="34" charset="0"/>
              </a:rPr>
              <a:t>For a given shift size Z</a:t>
            </a:r>
            <a:endParaRPr lang="ko-KR" altLang="ko-KR" dirty="0" smtClean="0">
              <a:latin typeface="Calibri" panose="020F0502020204030204" pitchFamily="34" charset="0"/>
            </a:endParaRPr>
          </a:p>
          <a:p>
            <a:pPr lvl="2"/>
            <a:r>
              <a:rPr lang="en-US" altLang="ko-KR" b="1" dirty="0" smtClean="0">
                <a:latin typeface="Calibri" panose="020F0502020204030204" pitchFamily="34" charset="0"/>
              </a:rPr>
              <a:t>A QC-LDPC code </a:t>
            </a:r>
            <a:r>
              <a:rPr lang="en-US" altLang="ko-KR" dirty="0" smtClean="0">
                <a:latin typeface="Calibri" panose="020F0502020204030204" pitchFamily="34" charset="0"/>
              </a:rPr>
              <a:t>can be defined by a parity check matrix</a:t>
            </a:r>
            <a:endParaRPr lang="ko-KR" altLang="ko-KR" dirty="0" smtClean="0">
              <a:latin typeface="Calibri" panose="020F0502020204030204" pitchFamily="34" charset="0"/>
            </a:endParaRPr>
          </a:p>
          <a:p>
            <a:pPr lvl="2"/>
            <a:r>
              <a:rPr lang="en-US" altLang="ko-KR" b="1" dirty="0" smtClean="0">
                <a:latin typeface="Calibri" panose="020F0502020204030204" pitchFamily="34" charset="0"/>
              </a:rPr>
              <a:t>A parity check matrix</a:t>
            </a:r>
            <a:r>
              <a:rPr lang="en-US" altLang="ko-KR" dirty="0" smtClean="0">
                <a:latin typeface="Calibri" panose="020F0502020204030204" pitchFamily="34" charset="0"/>
              </a:rPr>
              <a:t> can be defined by its base graph and shift values.</a:t>
            </a:r>
            <a:endParaRPr lang="ko-KR" altLang="ko-KR" dirty="0" smtClean="0">
              <a:latin typeface="Calibri" panose="020F0502020204030204" pitchFamily="34" charset="0"/>
            </a:endParaRPr>
          </a:p>
          <a:p>
            <a:pPr marL="457200" lvl="1" indent="0">
              <a:buNone/>
            </a:pPr>
            <a:r>
              <a:rPr lang="en-US" altLang="ko-KR" dirty="0" smtClean="0">
                <a:latin typeface="Calibri" panose="020F0502020204030204" pitchFamily="34" charset="0"/>
              </a:rPr>
              <a:t>	      &gt; Element 1s in the base graph is replaced by a circulant permutation matrix of size </a:t>
            </a:r>
            <a:r>
              <a:rPr lang="en-US" altLang="ko-KR" dirty="0" err="1" smtClean="0">
                <a:latin typeface="Calibri" panose="020F0502020204030204" pitchFamily="34" charset="0"/>
              </a:rPr>
              <a:t>ZxZ</a:t>
            </a:r>
            <a:r>
              <a:rPr lang="en-US" altLang="ko-KR" dirty="0" smtClean="0">
                <a:latin typeface="Calibri" panose="020F0502020204030204" pitchFamily="34" charset="0"/>
              </a:rPr>
              <a:t>.</a:t>
            </a:r>
            <a:endParaRPr lang="ko-KR" altLang="ko-KR" dirty="0" smtClean="0">
              <a:latin typeface="Calibri" panose="020F0502020204030204" pitchFamily="34" charset="0"/>
            </a:endParaRPr>
          </a:p>
          <a:p>
            <a:pPr marL="457200" lvl="1" indent="0">
              <a:buNone/>
            </a:pPr>
            <a:r>
              <a:rPr lang="en-US" altLang="ko-KR" dirty="0" smtClean="0">
                <a:latin typeface="Calibri" panose="020F0502020204030204" pitchFamily="34" charset="0"/>
              </a:rPr>
              <a:t>	      &gt; Element 0s in the base graph is replaced by zero matrix of size </a:t>
            </a:r>
            <a:r>
              <a:rPr lang="en-US" altLang="ko-KR" dirty="0" err="1" smtClean="0">
                <a:latin typeface="Calibri" panose="020F0502020204030204" pitchFamily="34" charset="0"/>
              </a:rPr>
              <a:t>ZxZ</a:t>
            </a:r>
            <a:r>
              <a:rPr lang="en-US" altLang="ko-KR" dirty="0" smtClean="0">
                <a:latin typeface="Calibri" panose="020F0502020204030204" pitchFamily="34" charset="0"/>
              </a:rPr>
              <a:t>. </a:t>
            </a:r>
            <a:endParaRPr lang="ko-KR" altLang="ko-KR" dirty="0" smtClean="0">
              <a:latin typeface="Calibri" panose="020F0502020204030204" pitchFamily="34" charset="0"/>
            </a:endParaRPr>
          </a:p>
          <a:p>
            <a:pPr lvl="2"/>
            <a:r>
              <a:rPr lang="en-US" altLang="ko-KR" b="1" dirty="0" smtClean="0">
                <a:latin typeface="Calibri" panose="020F0502020204030204" pitchFamily="34" charset="0"/>
              </a:rPr>
              <a:t>Shift values</a:t>
            </a:r>
            <a:r>
              <a:rPr lang="en-US" altLang="ko-KR" dirty="0" smtClean="0">
                <a:latin typeface="Calibri" panose="020F0502020204030204" pitchFamily="34" charset="0"/>
              </a:rPr>
              <a:t> can be calculated by a function </a:t>
            </a:r>
            <a:r>
              <a:rPr lang="en-US" altLang="ko-KR" i="1" dirty="0" err="1" smtClean="0">
                <a:latin typeface="Calibri" panose="020F0502020204030204" pitchFamily="34" charset="0"/>
              </a:rPr>
              <a:t>P</a:t>
            </a:r>
            <a:r>
              <a:rPr lang="en-US" altLang="ko-KR" i="1" baseline="-25000" dirty="0" err="1" smtClean="0">
                <a:latin typeface="Calibri" panose="020F0502020204030204" pitchFamily="34" charset="0"/>
              </a:rPr>
              <a:t>i,j</a:t>
            </a:r>
            <a:r>
              <a:rPr lang="en-US" altLang="ko-KR" i="1" dirty="0" smtClean="0">
                <a:latin typeface="Calibri" panose="020F0502020204030204" pitchFamily="34" charset="0"/>
              </a:rPr>
              <a:t> = f</a:t>
            </a:r>
            <a:r>
              <a:rPr lang="en-US" altLang="ko-KR" dirty="0" smtClean="0">
                <a:latin typeface="Calibri" panose="020F0502020204030204" pitchFamily="34" charset="0"/>
              </a:rPr>
              <a:t>(</a:t>
            </a:r>
            <a:r>
              <a:rPr lang="en-US" altLang="ko-KR" i="1" dirty="0" err="1" smtClean="0">
                <a:latin typeface="Calibri" panose="020F0502020204030204" pitchFamily="34" charset="0"/>
              </a:rPr>
              <a:t>V</a:t>
            </a:r>
            <a:r>
              <a:rPr lang="en-US" altLang="ko-KR" i="1" baseline="-25000" dirty="0" err="1" smtClean="0">
                <a:latin typeface="Calibri" panose="020F0502020204030204" pitchFamily="34" charset="0"/>
              </a:rPr>
              <a:t>i,j</a:t>
            </a:r>
            <a:r>
              <a:rPr lang="en-US" altLang="ko-KR" i="1" dirty="0" smtClean="0">
                <a:latin typeface="Calibri" panose="020F0502020204030204" pitchFamily="34" charset="0"/>
              </a:rPr>
              <a:t>, Z</a:t>
            </a:r>
            <a:r>
              <a:rPr lang="en-US" altLang="ko-KR" dirty="0" smtClean="0">
                <a:latin typeface="Calibri" panose="020F0502020204030204" pitchFamily="34" charset="0"/>
              </a:rPr>
              <a:t>)</a:t>
            </a:r>
            <a:endParaRPr lang="ko-KR" altLang="ko-KR" dirty="0" smtClean="0">
              <a:latin typeface="Calibri" panose="020F0502020204030204" pitchFamily="34" charset="0"/>
            </a:endParaRPr>
          </a:p>
          <a:p>
            <a:pPr lvl="2"/>
            <a:r>
              <a:rPr lang="en-US" altLang="ko-KR" i="1" dirty="0" err="1" smtClean="0">
                <a:latin typeface="Calibri" panose="020F0502020204030204" pitchFamily="34" charset="0"/>
              </a:rPr>
              <a:t>V</a:t>
            </a:r>
            <a:r>
              <a:rPr lang="en-US" altLang="ko-KR" i="1" baseline="-25000" dirty="0" err="1" smtClean="0">
                <a:latin typeface="Calibri" panose="020F0502020204030204" pitchFamily="34" charset="0"/>
              </a:rPr>
              <a:t>i,j</a:t>
            </a:r>
            <a:r>
              <a:rPr lang="en-US" altLang="ko-KR" dirty="0" smtClean="0">
                <a:latin typeface="Calibri" panose="020F0502020204030204" pitchFamily="34" charset="0"/>
              </a:rPr>
              <a:t> is an integer corresponding to the </a:t>
            </a:r>
            <a:r>
              <a:rPr lang="en-GB" altLang="ko-KR" dirty="0" smtClean="0">
                <a:latin typeface="Calibri" panose="020F0502020204030204" pitchFamily="34" charset="0"/>
              </a:rPr>
              <a:t>(</a:t>
            </a:r>
            <a:r>
              <a:rPr lang="en-GB" altLang="ko-KR" i="1" dirty="0" err="1" smtClean="0">
                <a:latin typeface="Calibri" panose="020F0502020204030204" pitchFamily="34" charset="0"/>
              </a:rPr>
              <a:t>i,j</a:t>
            </a:r>
            <a:r>
              <a:rPr lang="en-GB" altLang="ko-KR" dirty="0" smtClean="0">
                <a:latin typeface="Calibri" panose="020F0502020204030204" pitchFamily="34" charset="0"/>
              </a:rPr>
              <a:t>)</a:t>
            </a:r>
            <a:r>
              <a:rPr lang="en-US" altLang="ko-KR" dirty="0" smtClean="0">
                <a:latin typeface="Calibri" panose="020F0502020204030204" pitchFamily="34" charset="0"/>
              </a:rPr>
              <a:t>-</a:t>
            </a:r>
            <a:r>
              <a:rPr lang="en-US" altLang="ko-KR" dirty="0" err="1" smtClean="0">
                <a:latin typeface="Calibri" panose="020F0502020204030204" pitchFamily="34" charset="0"/>
              </a:rPr>
              <a:t>th</a:t>
            </a:r>
            <a:r>
              <a:rPr lang="en-US" altLang="ko-KR" dirty="0" smtClean="0">
                <a:latin typeface="Calibri" panose="020F0502020204030204" pitchFamily="34" charset="0"/>
              </a:rPr>
              <a:t> non-zero element in a base matrix</a:t>
            </a:r>
            <a:endParaRPr lang="ko-KR" altLang="ko-KR" dirty="0" smtClean="0">
              <a:latin typeface="Calibri" panose="020F0502020204030204" pitchFamily="34" charset="0"/>
            </a:endParaRPr>
          </a:p>
          <a:p>
            <a:pPr lvl="1"/>
            <a:r>
              <a:rPr lang="en-US" altLang="ko-KR" dirty="0" smtClean="0">
                <a:latin typeface="Calibri" panose="020F0502020204030204" pitchFamily="34" charset="0"/>
              </a:rPr>
              <a:t>Shift size </a:t>
            </a:r>
            <a:r>
              <a:rPr lang="en-US" altLang="ko-KR" i="1" dirty="0" smtClean="0">
                <a:latin typeface="Calibri" panose="020F0502020204030204" pitchFamily="34" charset="0"/>
              </a:rPr>
              <a:t>Z</a:t>
            </a:r>
            <a:endParaRPr lang="ko-KR" altLang="ko-KR" dirty="0" smtClean="0">
              <a:latin typeface="Calibri" panose="020F0502020204030204" pitchFamily="34" charset="0"/>
            </a:endParaRPr>
          </a:p>
          <a:p>
            <a:pPr lvl="2"/>
            <a:r>
              <a:rPr lang="en-US" altLang="ko-KR" dirty="0" smtClean="0">
                <a:latin typeface="Calibri" panose="020F0502020204030204" pitchFamily="34" charset="0"/>
              </a:rPr>
              <a:t>The size of circulant permutation matrix</a:t>
            </a:r>
            <a:endParaRPr lang="ko-KR" altLang="ko-KR" dirty="0" smtClean="0">
              <a:latin typeface="Calibri" panose="020F0502020204030204" pitchFamily="34" charset="0"/>
            </a:endParaRPr>
          </a:p>
          <a:p>
            <a:pPr lvl="1"/>
            <a:r>
              <a:rPr lang="en-US" altLang="ko-KR" dirty="0" smtClean="0">
                <a:latin typeface="Calibri" panose="020F0502020204030204" pitchFamily="34" charset="0"/>
              </a:rPr>
              <a:t>Shift value </a:t>
            </a:r>
            <a:r>
              <a:rPr lang="en-US" altLang="ko-KR" i="1" dirty="0" err="1" smtClean="0">
                <a:latin typeface="Calibri" panose="020F0502020204030204" pitchFamily="34" charset="0"/>
              </a:rPr>
              <a:t>P</a:t>
            </a:r>
            <a:r>
              <a:rPr lang="en-US" altLang="ko-KR" i="1" baseline="-25000" dirty="0" err="1" smtClean="0">
                <a:latin typeface="Calibri" panose="020F0502020204030204" pitchFamily="34" charset="0"/>
              </a:rPr>
              <a:t>i,j</a:t>
            </a:r>
            <a:r>
              <a:rPr lang="en-US" altLang="ko-KR" i="1" dirty="0" smtClean="0">
                <a:latin typeface="Calibri" panose="020F0502020204030204" pitchFamily="34" charset="0"/>
              </a:rPr>
              <a:t> </a:t>
            </a:r>
            <a:endParaRPr lang="ko-KR" altLang="ko-KR" dirty="0" smtClean="0">
              <a:latin typeface="Calibri" panose="020F0502020204030204" pitchFamily="34" charset="0"/>
            </a:endParaRPr>
          </a:p>
          <a:p>
            <a:pPr lvl="2"/>
            <a:r>
              <a:rPr lang="en-US" altLang="ko-KR" dirty="0" smtClean="0">
                <a:latin typeface="Calibri" panose="020F0502020204030204" pitchFamily="34" charset="0"/>
              </a:rPr>
              <a:t>Circularly shifted value from the identity matrix for the </a:t>
            </a:r>
            <a:r>
              <a:rPr lang="en-GB" altLang="ko-KR" dirty="0" smtClean="0">
                <a:latin typeface="Calibri" panose="020F0502020204030204" pitchFamily="34" charset="0"/>
              </a:rPr>
              <a:t>(</a:t>
            </a:r>
            <a:r>
              <a:rPr lang="en-GB" altLang="ko-KR" i="1" dirty="0" err="1" smtClean="0">
                <a:latin typeface="Calibri" panose="020F0502020204030204" pitchFamily="34" charset="0"/>
              </a:rPr>
              <a:t>i,j</a:t>
            </a:r>
            <a:r>
              <a:rPr lang="en-GB" altLang="ko-KR" dirty="0" smtClean="0">
                <a:latin typeface="Calibri" panose="020F0502020204030204" pitchFamily="34" charset="0"/>
              </a:rPr>
              <a:t>)</a:t>
            </a:r>
            <a:r>
              <a:rPr lang="en-US" altLang="ko-KR" dirty="0" smtClean="0">
                <a:latin typeface="Calibri" panose="020F0502020204030204" pitchFamily="34" charset="0"/>
              </a:rPr>
              <a:t>-</a:t>
            </a:r>
            <a:r>
              <a:rPr lang="en-US" altLang="ko-KR" dirty="0" err="1" smtClean="0">
                <a:latin typeface="Calibri" panose="020F0502020204030204" pitchFamily="34" charset="0"/>
              </a:rPr>
              <a:t>th</a:t>
            </a:r>
            <a:r>
              <a:rPr lang="en-US" altLang="ko-KR" dirty="0" smtClean="0">
                <a:latin typeface="Calibri" panose="020F0502020204030204" pitchFamily="34" charset="0"/>
              </a:rPr>
              <a:t> non-zero element in a base matrix. </a:t>
            </a:r>
            <a:endParaRPr lang="ko-KR" altLang="ko-KR" dirty="0" smtClean="0">
              <a:latin typeface="Calibri" panose="020F0502020204030204" pitchFamily="34" charset="0"/>
            </a:endParaRPr>
          </a:p>
          <a:p>
            <a:pPr lvl="1"/>
            <a:r>
              <a:rPr lang="en-US" altLang="ko-KR" dirty="0" smtClean="0">
                <a:latin typeface="Calibri" panose="020F0502020204030204" pitchFamily="34" charset="0"/>
              </a:rPr>
              <a:t>Circulant permutation matrix</a:t>
            </a:r>
            <a:endParaRPr lang="ko-KR" altLang="ko-KR" dirty="0" smtClean="0">
              <a:latin typeface="Calibri" panose="020F0502020204030204" pitchFamily="34" charset="0"/>
            </a:endParaRPr>
          </a:p>
          <a:p>
            <a:pPr lvl="2"/>
            <a:r>
              <a:rPr lang="en-GB" altLang="ko-KR" dirty="0" smtClean="0">
                <a:latin typeface="Calibri" panose="020F0502020204030204" pitchFamily="34" charset="0"/>
              </a:rPr>
              <a:t>The  </a:t>
            </a:r>
            <a:r>
              <a:rPr lang="en-US" altLang="ko-KR" dirty="0" err="1" smtClean="0">
                <a:latin typeface="Calibri" panose="020F0502020204030204" pitchFamily="34" charset="0"/>
              </a:rPr>
              <a:t>ZxZ</a:t>
            </a:r>
            <a:r>
              <a:rPr lang="en-US" altLang="ko-KR" dirty="0" smtClean="0">
                <a:latin typeface="Calibri" panose="020F0502020204030204" pitchFamily="34" charset="0"/>
              </a:rPr>
              <a:t> </a:t>
            </a:r>
            <a:r>
              <a:rPr lang="en-GB" altLang="ko-KR" dirty="0" smtClean="0">
                <a:latin typeface="Calibri" panose="020F0502020204030204" pitchFamily="34" charset="0"/>
              </a:rPr>
              <a:t>circulant permutation matrix which shifts the  </a:t>
            </a:r>
            <a:r>
              <a:rPr lang="en-US" altLang="ko-KR" dirty="0" err="1" smtClean="0">
                <a:latin typeface="Calibri" panose="020F0502020204030204" pitchFamily="34" charset="0"/>
              </a:rPr>
              <a:t>ZxZ</a:t>
            </a:r>
            <a:r>
              <a:rPr lang="en-US" altLang="ko-KR" dirty="0" smtClean="0">
                <a:latin typeface="Calibri" panose="020F0502020204030204" pitchFamily="34" charset="0"/>
              </a:rPr>
              <a:t> </a:t>
            </a:r>
            <a:r>
              <a:rPr lang="en-GB" altLang="ko-KR" dirty="0" smtClean="0">
                <a:latin typeface="Calibri" panose="020F0502020204030204" pitchFamily="34" charset="0"/>
              </a:rPr>
              <a:t>identity matrix </a:t>
            </a:r>
            <a:r>
              <a:rPr lang="en-GB" altLang="ko-KR" i="1" dirty="0" smtClean="0">
                <a:latin typeface="Calibri" panose="020F0502020204030204" pitchFamily="34" charset="0"/>
              </a:rPr>
              <a:t>I</a:t>
            </a:r>
            <a:r>
              <a:rPr lang="en-GB" altLang="ko-KR" dirty="0" smtClean="0">
                <a:latin typeface="Calibri" panose="020F0502020204030204" pitchFamily="34" charset="0"/>
              </a:rPr>
              <a:t> to the right by </a:t>
            </a:r>
            <a:r>
              <a:rPr lang="en-US" altLang="ko-KR" i="1" dirty="0" err="1" smtClean="0">
                <a:latin typeface="Calibri" panose="020F0502020204030204" pitchFamily="34" charset="0"/>
              </a:rPr>
              <a:t>P</a:t>
            </a:r>
            <a:r>
              <a:rPr lang="en-US" altLang="ko-KR" i="1" baseline="-25000" dirty="0" err="1" smtClean="0">
                <a:latin typeface="Calibri" panose="020F0502020204030204" pitchFamily="34" charset="0"/>
              </a:rPr>
              <a:t>i,j</a:t>
            </a:r>
            <a:r>
              <a:rPr lang="en-US" altLang="ko-KR" i="1" dirty="0" smtClean="0">
                <a:latin typeface="Calibri" panose="020F0502020204030204" pitchFamily="34" charset="0"/>
              </a:rPr>
              <a:t> </a:t>
            </a:r>
            <a:r>
              <a:rPr lang="en-GB" altLang="ko-KR" dirty="0" smtClean="0">
                <a:latin typeface="Calibri" panose="020F0502020204030204" pitchFamily="34" charset="0"/>
              </a:rPr>
              <a:t> times </a:t>
            </a:r>
            <a:r>
              <a:rPr lang="en-US" altLang="ko-KR" dirty="0" smtClean="0">
                <a:latin typeface="Calibri" panose="020F0502020204030204" pitchFamily="34" charset="0"/>
              </a:rPr>
              <a:t>for the </a:t>
            </a:r>
            <a:r>
              <a:rPr lang="en-GB" altLang="ko-KR" dirty="0" smtClean="0">
                <a:latin typeface="Calibri" panose="020F0502020204030204" pitchFamily="34" charset="0"/>
              </a:rPr>
              <a:t>(</a:t>
            </a:r>
            <a:r>
              <a:rPr lang="en-GB" altLang="ko-KR" i="1" dirty="0" err="1" smtClean="0">
                <a:latin typeface="Calibri" panose="020F0502020204030204" pitchFamily="34" charset="0"/>
              </a:rPr>
              <a:t>i,j</a:t>
            </a:r>
            <a:r>
              <a:rPr lang="en-GB" altLang="ko-KR" dirty="0" smtClean="0">
                <a:latin typeface="Calibri" panose="020F0502020204030204" pitchFamily="34" charset="0"/>
              </a:rPr>
              <a:t>)</a:t>
            </a:r>
            <a:r>
              <a:rPr lang="en-US" altLang="ko-KR" dirty="0" smtClean="0">
                <a:latin typeface="Calibri" panose="020F0502020204030204" pitchFamily="34" charset="0"/>
              </a:rPr>
              <a:t>-</a:t>
            </a:r>
            <a:r>
              <a:rPr lang="en-US" altLang="ko-KR" dirty="0" err="1" smtClean="0">
                <a:latin typeface="Calibri" panose="020F0502020204030204" pitchFamily="34" charset="0"/>
              </a:rPr>
              <a:t>th</a:t>
            </a:r>
            <a:r>
              <a:rPr lang="en-US" altLang="ko-KR" dirty="0" smtClean="0">
                <a:latin typeface="Calibri" panose="020F0502020204030204" pitchFamily="34" charset="0"/>
              </a:rPr>
              <a:t> non-zero element in a base matrix.</a:t>
            </a:r>
            <a:endParaRPr lang="ko-KR" altLang="ko-KR" dirty="0" smtClean="0">
              <a:latin typeface="Calibri" panose="020F050202020403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ko-KR" altLang="ko-KR" dirty="0" smtClean="0">
              <a:latin typeface="Calibri" panose="020F0502020204030204" pitchFamily="34" charset="0"/>
            </a:endParaRPr>
          </a:p>
          <a:p>
            <a:endParaRPr lang="ko-KR" alt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5785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Calibri" panose="020F0502020204030204" pitchFamily="34" charset="0"/>
              </a:rPr>
              <a:t>Proposal</a:t>
            </a:r>
            <a:endParaRPr lang="ko-KR" altLang="en-US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>
                <a:latin typeface="Calibri" panose="020F0502020204030204" pitchFamily="34" charset="0"/>
              </a:rPr>
              <a:t>Performance </a:t>
            </a:r>
          </a:p>
          <a:p>
            <a:pPr lvl="1"/>
            <a:r>
              <a:rPr lang="en-US" altLang="ko-KR" dirty="0" smtClean="0">
                <a:latin typeface="Calibri" panose="020F0502020204030204" pitchFamily="34" charset="0"/>
              </a:rPr>
              <a:t>SPA, Flooding 50 iteration</a:t>
            </a:r>
          </a:p>
          <a:p>
            <a:pPr lvl="1"/>
            <a:r>
              <a:rPr lang="en-US" altLang="ko-KR" dirty="0" smtClean="0">
                <a:latin typeface="Calibri" panose="020F0502020204030204" pitchFamily="34" charset="0"/>
              </a:rPr>
              <a:t>Req. SNR for CBLER 1e-2</a:t>
            </a:r>
          </a:p>
          <a:p>
            <a:pPr lvl="1"/>
            <a:r>
              <a:rPr lang="en-US" altLang="ko-KR" dirty="0" smtClean="0">
                <a:latin typeface="Calibri" panose="020F0502020204030204" pitchFamily="34" charset="0"/>
              </a:rPr>
              <a:t>Req. SNR for CBLER 1e-4</a:t>
            </a:r>
          </a:p>
          <a:p>
            <a:pPr lvl="1"/>
            <a:endParaRPr lang="ko-KR" alt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44324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Calibri" panose="020F0502020204030204" pitchFamily="34" charset="0"/>
              </a:rPr>
              <a:t>Proposal</a:t>
            </a:r>
            <a:endParaRPr lang="ko-KR" altLang="en-US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>
                <a:latin typeface="Calibri" panose="020F0502020204030204" pitchFamily="34" charset="0"/>
              </a:rPr>
              <a:t>Complexity (secondary consideration)</a:t>
            </a:r>
          </a:p>
          <a:p>
            <a:pPr lvl="1"/>
            <a:r>
              <a:rPr lang="en-US" altLang="ko-KR" dirty="0" smtClean="0">
                <a:latin typeface="Calibri" panose="020F0502020204030204" pitchFamily="34" charset="0"/>
              </a:rPr>
              <a:t>Computational complexity: number of 1’s in parity check matrices</a:t>
            </a:r>
          </a:p>
          <a:p>
            <a:pPr lvl="1"/>
            <a:r>
              <a:rPr lang="en-US" altLang="ko-KR" dirty="0" smtClean="0">
                <a:latin typeface="Calibri" panose="020F0502020204030204" pitchFamily="34" charset="0"/>
              </a:rPr>
              <a:t>Total required # bits to produce parity check matrices for all considered K and R which includes</a:t>
            </a:r>
          </a:p>
          <a:p>
            <a:pPr lvl="2"/>
            <a:r>
              <a:rPr lang="en-GB" altLang="ko-KR" dirty="0">
                <a:latin typeface="Calibri" panose="020F0502020204030204" pitchFamily="34" charset="0"/>
              </a:rPr>
              <a:t>Number of exponent </a:t>
            </a:r>
            <a:r>
              <a:rPr lang="en-GB" altLang="ko-KR" dirty="0" smtClean="0">
                <a:latin typeface="Calibri" panose="020F0502020204030204" pitchFamily="34" charset="0"/>
              </a:rPr>
              <a:t>matrices </a:t>
            </a:r>
            <a:endParaRPr lang="en-US" altLang="ko-KR" dirty="0" smtClean="0">
              <a:latin typeface="Calibri" panose="020F0502020204030204" pitchFamily="34" charset="0"/>
            </a:endParaRPr>
          </a:p>
          <a:p>
            <a:pPr lvl="2"/>
            <a:r>
              <a:rPr lang="en-GB" altLang="ko-KR" dirty="0">
                <a:latin typeface="Calibri" panose="020F0502020204030204" pitchFamily="34" charset="0"/>
              </a:rPr>
              <a:t>N</a:t>
            </a:r>
            <a:r>
              <a:rPr lang="en-US" altLang="ko-KR" dirty="0" smtClean="0">
                <a:latin typeface="Calibri" panose="020F0502020204030204" pitchFamily="34" charset="0"/>
              </a:rPr>
              <a:t>umber </a:t>
            </a:r>
            <a:r>
              <a:rPr lang="en-US" altLang="ko-KR" dirty="0">
                <a:latin typeface="Calibri" panose="020F0502020204030204" pitchFamily="34" charset="0"/>
              </a:rPr>
              <a:t>of</a:t>
            </a:r>
            <a:r>
              <a:rPr lang="en-US" altLang="ko-KR" dirty="0" smtClean="0">
                <a:latin typeface="Calibri" panose="020F0502020204030204" pitchFamily="34" charset="0"/>
              </a:rPr>
              <a:t> 1’s in base graph</a:t>
            </a:r>
          </a:p>
          <a:p>
            <a:pPr lvl="2"/>
            <a:r>
              <a:rPr lang="en-US" altLang="ko-KR" dirty="0" smtClean="0">
                <a:latin typeface="Calibri" panose="020F0502020204030204" pitchFamily="34" charset="0"/>
              </a:rPr>
              <a:t>Lifting function</a:t>
            </a:r>
            <a:endParaRPr lang="ko-KR" alt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0228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642</TotalTime>
  <Words>149</Words>
  <Application>Microsoft Office PowerPoint</Application>
  <PresentationFormat>화면 슬라이드 쇼(4:3)</PresentationFormat>
  <Paragraphs>37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테마</vt:lpstr>
      <vt:lpstr>WF on LDPC Selection Criteria</vt:lpstr>
      <vt:lpstr>Background</vt:lpstr>
      <vt:lpstr>Proposal</vt:lpstr>
      <vt:lpstr>Proposal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Samsung Electronics</dc:creator>
  <cp:lastModifiedBy>Hongsil Jeong</cp:lastModifiedBy>
  <cp:revision>107</cp:revision>
  <dcterms:created xsi:type="dcterms:W3CDTF">2017-02-15T08:48:26Z</dcterms:created>
  <dcterms:modified xsi:type="dcterms:W3CDTF">2017-04-04T19:53:43Z</dcterms:modified>
</cp:coreProperties>
</file>