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56" r:id="rId2"/>
    <p:sldId id="273" r:id="rId3"/>
    <p:sldId id="276" r:id="rId4"/>
    <p:sldId id="259" r:id="rId5"/>
    <p:sldId id="278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4319">
          <p15:clr>
            <a:srgbClr val="A4A3A4"/>
          </p15:clr>
        </p15:guide>
        <p15:guide id="4" pos="575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00FF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4405" autoAdjust="0"/>
    <p:restoredTop sz="93351" autoAdjust="0"/>
  </p:normalViewPr>
  <p:slideViewPr>
    <p:cSldViewPr>
      <p:cViewPr varScale="1">
        <p:scale>
          <a:sx n="88" d="100"/>
          <a:sy n="88" d="100"/>
        </p:scale>
        <p:origin x="-1323" y="-51"/>
      </p:cViewPr>
      <p:guideLst>
        <p:guide orient="horz" pos="2160"/>
        <p:guide orient="horz" pos="4319"/>
        <p:guide pos="2880"/>
        <p:guide pos="5759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image" Target="../media/image2.wmf"/><Relationship Id="rId1" Type="http://schemas.openxmlformats.org/officeDocument/2006/relationships/image" Target="../media/image1.wmf"/><Relationship Id="rId4" Type="http://schemas.openxmlformats.org/officeDocument/2006/relationships/image" Target="../media/image4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5.wmf"/><Relationship Id="rId1" Type="http://schemas.openxmlformats.org/officeDocument/2006/relationships/image" Target="../media/image4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A746C21-4174-4BF6-A0A6-36FEDAC3C4BE}" type="datetimeFigureOut">
              <a:rPr lang="en-US" smtClean="0"/>
              <a:pPr/>
              <a:t>4/3/2017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F434692-13A8-4139-B74F-CC5CB94F0A2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8699934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434692-13A8-4139-B74F-CC5CB94F0A24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50589462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434692-13A8-4139-B74F-CC5CB94F0A24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423199717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434692-13A8-4139-B74F-CC5CB94F0A24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5775361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4/3/2017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4/3/2017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4/3/2017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4/3/2017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600" y="2130425"/>
            <a:ext cx="9067800" cy="1470025"/>
          </a:xfrm>
        </p:spPr>
        <p:txBody>
          <a:bodyPr>
            <a:noAutofit/>
          </a:bodyPr>
          <a:lstStyle/>
          <a:p>
            <a:r>
              <a:rPr lang="en-US" sz="3600" dirty="0" smtClean="0"/>
              <a:t>Way Forward on target </a:t>
            </a:r>
            <a:r>
              <a:rPr lang="en-US" sz="3600" dirty="0" smtClean="0"/>
              <a:t>CBER </a:t>
            </a:r>
            <a:r>
              <a:rPr lang="en-US" sz="3600" dirty="0" smtClean="0"/>
              <a:t>of simulation assumption for eMBB LDPC</a:t>
            </a:r>
            <a:br>
              <a:rPr lang="en-US" sz="3600" dirty="0" smtClean="0"/>
            </a:br>
            <a:endParaRPr lang="zh-TW" altLang="en-US" sz="36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74064" y="3886200"/>
            <a:ext cx="7239000" cy="1752600"/>
          </a:xfrm>
        </p:spPr>
        <p:txBody>
          <a:bodyPr>
            <a:normAutofit/>
          </a:bodyPr>
          <a:lstStyle/>
          <a:p>
            <a:r>
              <a:rPr lang="en-US" altLang="zh-CN" dirty="0" smtClean="0">
                <a:solidFill>
                  <a:schemeClr val="tx1"/>
                </a:solidFill>
              </a:rPr>
              <a:t>ZTE, ZTE Microelectronics</a:t>
            </a:r>
            <a:r>
              <a:rPr lang="en-US" altLang="zh-TW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, </a:t>
            </a:r>
            <a:r>
              <a:rPr lang="en-US" altLang="zh-TW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Huawei, </a:t>
            </a:r>
            <a:r>
              <a:rPr lang="en-US" altLang="zh-TW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HiSilicon</a:t>
            </a:r>
            <a:r>
              <a:rPr lang="en-US" altLang="zh-TW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, </a:t>
            </a:r>
            <a:r>
              <a:rPr lang="en-US" altLang="zh-TW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MediaTek</a:t>
            </a:r>
            <a:endParaRPr lang="en-US" altLang="zh-TW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7391400" y="188913"/>
            <a:ext cx="168988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 smtClean="0">
                <a:latin typeface="Calibri" pitchFamily="34" charset="0"/>
              </a:rPr>
              <a:t>R1-1706253</a:t>
            </a:r>
            <a:endParaRPr lang="ja-JP" altLang="en-US" sz="2400" dirty="0">
              <a:latin typeface="Calibri" pitchFamily="34" charset="0"/>
            </a:endParaRPr>
          </a:p>
        </p:txBody>
      </p:sp>
      <p:sp>
        <p:nvSpPr>
          <p:cNvPr id="5" name="矩形 6"/>
          <p:cNvSpPr/>
          <p:nvPr/>
        </p:nvSpPr>
        <p:spPr>
          <a:xfrm>
            <a:off x="251520" y="187057"/>
            <a:ext cx="546348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/>
              <a:t>3GPP TSG-RAN WG1 </a:t>
            </a:r>
            <a:r>
              <a:rPr lang="en-US" altLang="zh-CN" sz="2400" dirty="0" smtClean="0"/>
              <a:t>#</a:t>
            </a:r>
            <a:r>
              <a:rPr lang="en-US" altLang="zh-CN" sz="2400" dirty="0" smtClean="0"/>
              <a:t>88bis</a:t>
            </a:r>
            <a:endParaRPr lang="en-US" altLang="zh-CN" sz="2400" dirty="0"/>
          </a:p>
          <a:p>
            <a:r>
              <a:rPr lang="en-US" altLang="zh-CN" sz="2400" dirty="0" smtClean="0"/>
              <a:t>Spokane, USA, 3</a:t>
            </a:r>
            <a:r>
              <a:rPr lang="en-US" altLang="zh-CN" sz="2400" baseline="30000" dirty="0" smtClean="0"/>
              <a:t>rd</a:t>
            </a:r>
            <a:r>
              <a:rPr lang="en-US" altLang="zh-CN" sz="2400" dirty="0" smtClean="0"/>
              <a:t> –7</a:t>
            </a:r>
            <a:r>
              <a:rPr lang="en-US" altLang="zh-CN" sz="2400" baseline="30000" dirty="0" smtClean="0"/>
              <a:t>th</a:t>
            </a:r>
            <a:r>
              <a:rPr lang="en-US" altLang="zh-CN" sz="2400" dirty="0" smtClean="0"/>
              <a:t> </a:t>
            </a:r>
            <a:r>
              <a:rPr lang="en-US" altLang="zh-CN" sz="2400" dirty="0" smtClean="0"/>
              <a:t>Apr. </a:t>
            </a:r>
            <a:r>
              <a:rPr lang="en-US" altLang="zh-CN" sz="2400" dirty="0" smtClean="0"/>
              <a:t>2017</a:t>
            </a:r>
            <a:endParaRPr lang="en-US" altLang="zh-CN" sz="2400" dirty="0"/>
          </a:p>
          <a:p>
            <a:r>
              <a:rPr lang="en-US" altLang="zh-CN" sz="2400" dirty="0"/>
              <a:t>Agenda item </a:t>
            </a:r>
            <a:r>
              <a:rPr lang="en-US" altLang="zh-CN" sz="2400" dirty="0" smtClean="0"/>
              <a:t>8.1.4.1.2</a:t>
            </a:r>
            <a:endParaRPr lang="en-US" altLang="zh-CN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 (1)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001000" cy="4525963"/>
          </a:xfrm>
        </p:spPr>
        <p:txBody>
          <a:bodyPr>
            <a:normAutofit fontScale="62500" lnSpcReduction="20000"/>
          </a:bodyPr>
          <a:lstStyle/>
          <a:p>
            <a:r>
              <a:rPr lang="en-US" altLang="zh-CN" sz="2400" b="1" dirty="0" smtClean="0"/>
              <a:t>Observation:  In LTE, target BLER for control channel is 1%,  target BLER for data channel is 10%.  When BLER doesn’t exceed 10%, UE shall report highest MCS (CQI) which is used to demodulated successfully. </a:t>
            </a:r>
          </a:p>
          <a:p>
            <a:endParaRPr lang="en-US" altLang="zh-CN" sz="2400" dirty="0" smtClean="0"/>
          </a:p>
          <a:p>
            <a:r>
              <a:rPr lang="en-US" altLang="zh-CN" sz="2400" dirty="0" smtClean="0"/>
              <a:t>3GPP TS36.213 V8.8 [1] (Release 8 – Release 13) include:</a:t>
            </a:r>
          </a:p>
          <a:p>
            <a:pPr>
              <a:buNone/>
            </a:pPr>
            <a:r>
              <a:rPr lang="en-US" altLang="zh-CN" sz="2400" dirty="0" smtClean="0"/>
              <a:t>      </a:t>
            </a:r>
            <a:r>
              <a:rPr lang="en-US" altLang="zh-CN" sz="2400" i="1" dirty="0" smtClean="0"/>
              <a:t>Based on an unrestricted observation interval in time and frequency, the UE shall derive for each CQI value reported in uplink </a:t>
            </a:r>
            <a:r>
              <a:rPr lang="en-US" altLang="zh-CN" sz="2400" i="1" dirty="0" err="1" smtClean="0"/>
              <a:t>subframe</a:t>
            </a:r>
            <a:r>
              <a:rPr lang="en-US" altLang="zh-CN" sz="2400" i="1" dirty="0" smtClean="0"/>
              <a:t> n the highest CQI index between 1 and 15 in Table 7.2.3-1 which satisfies the following condition, or CQI index 0 if CQI index 1 does not satisfy the condition:</a:t>
            </a:r>
            <a:endParaRPr lang="zh-CN" altLang="zh-CN" sz="2400" i="1" dirty="0" smtClean="0"/>
          </a:p>
          <a:p>
            <a:pPr>
              <a:buNone/>
            </a:pPr>
            <a:r>
              <a:rPr lang="en-US" altLang="zh-CN" sz="2400" i="1" dirty="0" smtClean="0"/>
              <a:t>       A single PDSCH transport block with a combination of modulation scheme and transport block size corresponding to the CQI index, and occupying a group of downlink physical resource blocks termed the CQI reference resource, could be received with </a:t>
            </a:r>
            <a:r>
              <a:rPr lang="en-US" altLang="zh-CN" sz="2400" b="1" i="1" dirty="0" smtClean="0"/>
              <a:t>a transport block error probability not exceeding 0.1.</a:t>
            </a:r>
          </a:p>
          <a:p>
            <a:endParaRPr lang="en-US" altLang="zh-CN" sz="2400" dirty="0" smtClean="0"/>
          </a:p>
          <a:p>
            <a:r>
              <a:rPr lang="en-US" altLang="zh-CN" sz="2400" dirty="0" smtClean="0"/>
              <a:t>3GPP TS36.300  [2]  (Release 8-12) include:</a:t>
            </a:r>
          </a:p>
          <a:p>
            <a:pPr>
              <a:buNone/>
            </a:pPr>
            <a:r>
              <a:rPr lang="en-US" altLang="zh-CN" sz="1600" dirty="0" smtClean="0"/>
              <a:t>             The different characteristics of MAC and RRC control are summarized in the table below.</a:t>
            </a:r>
            <a:endParaRPr lang="zh-CN" altLang="zh-CN" sz="1600" dirty="0" smtClean="0"/>
          </a:p>
          <a:p>
            <a:endParaRPr lang="zh-CN" altLang="zh-CN" sz="2400" dirty="0" smtClean="0"/>
          </a:p>
          <a:p>
            <a:pPr>
              <a:buNone/>
            </a:pPr>
            <a:endParaRPr lang="zh-CN" altLang="zh-CN" sz="2400" i="1" dirty="0" smtClean="0"/>
          </a:p>
          <a:p>
            <a:pPr>
              <a:buNone/>
            </a:pPr>
            <a:endParaRPr lang="en-US" altLang="zh-CN" sz="2400" dirty="0" smtClean="0"/>
          </a:p>
          <a:p>
            <a:pPr>
              <a:buNone/>
            </a:pPr>
            <a:r>
              <a:rPr lang="en-US" altLang="zh-CN" sz="2400" dirty="0" smtClean="0"/>
              <a:t>     </a:t>
            </a:r>
            <a:endParaRPr lang="zh-CN" altLang="zh-CN" sz="2400" dirty="0"/>
          </a:p>
        </p:txBody>
      </p:sp>
      <p:graphicFrame>
        <p:nvGraphicFramePr>
          <p:cNvPr id="6" name="表格 5"/>
          <p:cNvGraphicFramePr>
            <a:graphicFrameLocks noGrp="1"/>
          </p:cNvGraphicFramePr>
          <p:nvPr/>
        </p:nvGraphicFramePr>
        <p:xfrm>
          <a:off x="914400" y="4800600"/>
          <a:ext cx="6096000" cy="579120"/>
        </p:xfrm>
        <a:graphic>
          <a:graphicData uri="http://schemas.openxmlformats.org/drawingml/2006/table">
            <a:tbl>
              <a:tblPr/>
              <a:tblGrid>
                <a:gridCol w="1523845"/>
                <a:gridCol w="1523845"/>
                <a:gridCol w="1523845"/>
                <a:gridCol w="1524465"/>
              </a:tblGrid>
              <a:tr h="133855">
                <a:tc>
                  <a:txBody>
                    <a:bodyPr/>
                    <a:lstStyle/>
                    <a:p>
                      <a:pPr algn="ctr">
                        <a:spcBef>
                          <a:spcPts val="480"/>
                        </a:spcBef>
                        <a:spcAft>
                          <a:spcPts val="480"/>
                        </a:spcAft>
                      </a:pPr>
                      <a:endParaRPr lang="en-GB" sz="900" b="1" kern="100">
                        <a:latin typeface="Arial"/>
                        <a:ea typeface="MS Mincho"/>
                        <a:cs typeface="Times New Roman"/>
                      </a:endParaRPr>
                    </a:p>
                  </a:txBody>
                  <a:tcPr marL="66928" marR="669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Bef>
                          <a:spcPts val="480"/>
                        </a:spcBef>
                        <a:spcAft>
                          <a:spcPts val="480"/>
                        </a:spcAft>
                      </a:pPr>
                      <a:r>
                        <a:rPr lang="en-GB" sz="900" b="1" kern="100">
                          <a:latin typeface="Arial"/>
                          <a:ea typeface="MS Mincho"/>
                          <a:cs typeface="Times New Roman"/>
                        </a:rPr>
                        <a:t>MAC control</a:t>
                      </a:r>
                      <a:endParaRPr lang="zh-CN" sz="900" b="1" kern="100">
                        <a:latin typeface="Arial"/>
                        <a:ea typeface="MS Mincho"/>
                        <a:cs typeface="Times New Roman"/>
                      </a:endParaRPr>
                    </a:p>
                  </a:txBody>
                  <a:tcPr marL="66928" marR="669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80"/>
                        </a:spcBef>
                        <a:spcAft>
                          <a:spcPts val="480"/>
                        </a:spcAft>
                      </a:pPr>
                      <a:r>
                        <a:rPr lang="en-GB" sz="900" b="1" kern="100">
                          <a:latin typeface="Arial"/>
                          <a:ea typeface="MS Mincho"/>
                          <a:cs typeface="Times New Roman"/>
                        </a:rPr>
                        <a:t>RRC control</a:t>
                      </a:r>
                      <a:endParaRPr lang="zh-CN" sz="900" b="1" kern="100">
                        <a:latin typeface="Arial"/>
                        <a:ea typeface="MS Mincho"/>
                        <a:cs typeface="Times New Roman"/>
                      </a:endParaRPr>
                    </a:p>
                  </a:txBody>
                  <a:tcPr marL="66928" marR="669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3855">
                <a:tc>
                  <a:txBody>
                    <a:bodyPr/>
                    <a:lstStyle/>
                    <a:p>
                      <a:pPr algn="ctr">
                        <a:spcBef>
                          <a:spcPts val="480"/>
                        </a:spcBef>
                        <a:spcAft>
                          <a:spcPts val="480"/>
                        </a:spcAft>
                      </a:pPr>
                      <a:r>
                        <a:rPr lang="en-GB" sz="900" b="1" kern="100">
                          <a:latin typeface="Arial"/>
                          <a:ea typeface="MS Mincho"/>
                          <a:cs typeface="Times New Roman"/>
                        </a:rPr>
                        <a:t>Control entity</a:t>
                      </a:r>
                      <a:endParaRPr lang="zh-CN" sz="900" b="1" kern="100">
                        <a:latin typeface="Arial"/>
                        <a:ea typeface="MS Mincho"/>
                        <a:cs typeface="Times New Roman"/>
                      </a:endParaRPr>
                    </a:p>
                  </a:txBody>
                  <a:tcPr marL="66928" marR="669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Bef>
                          <a:spcPts val="480"/>
                        </a:spcBef>
                        <a:spcAft>
                          <a:spcPts val="480"/>
                        </a:spcAft>
                      </a:pPr>
                      <a:r>
                        <a:rPr lang="en-GB" sz="900" b="1" kern="100">
                          <a:latin typeface="Arial"/>
                          <a:ea typeface="MS Mincho"/>
                          <a:cs typeface="Times New Roman"/>
                        </a:rPr>
                        <a:t>MAC</a:t>
                      </a:r>
                      <a:endParaRPr lang="zh-CN" sz="900" b="1" kern="100">
                        <a:latin typeface="Arial"/>
                        <a:ea typeface="MS Mincho"/>
                        <a:cs typeface="Times New Roman"/>
                      </a:endParaRPr>
                    </a:p>
                  </a:txBody>
                  <a:tcPr marL="66928" marR="669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80"/>
                        </a:spcBef>
                        <a:spcAft>
                          <a:spcPts val="480"/>
                        </a:spcAft>
                      </a:pPr>
                      <a:r>
                        <a:rPr lang="en-GB" sz="900" b="1" kern="100">
                          <a:latin typeface="Arial"/>
                          <a:ea typeface="MS Mincho"/>
                          <a:cs typeface="Times New Roman"/>
                        </a:rPr>
                        <a:t>RRC</a:t>
                      </a:r>
                      <a:endParaRPr lang="zh-CN" sz="900" b="1" kern="100">
                        <a:latin typeface="Arial"/>
                        <a:ea typeface="MS Mincho"/>
                        <a:cs typeface="Times New Roman"/>
                      </a:endParaRPr>
                    </a:p>
                  </a:txBody>
                  <a:tcPr marL="66928" marR="669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8728">
                <a:tc>
                  <a:txBody>
                    <a:bodyPr/>
                    <a:lstStyle/>
                    <a:p>
                      <a:pPr algn="ctr">
                        <a:spcBef>
                          <a:spcPts val="480"/>
                        </a:spcBef>
                        <a:spcAft>
                          <a:spcPts val="480"/>
                        </a:spcAft>
                      </a:pPr>
                      <a:r>
                        <a:rPr lang="en-GB" sz="1000" b="1" kern="100">
                          <a:latin typeface="Arial"/>
                          <a:ea typeface="MS Mincho"/>
                          <a:cs typeface="Times New Roman"/>
                        </a:rPr>
                        <a:t>Signalling</a:t>
                      </a:r>
                      <a:endParaRPr lang="zh-CN" sz="1000" b="1" kern="100">
                        <a:latin typeface="Arial"/>
                        <a:ea typeface="MS Mincho"/>
                        <a:cs typeface="Times New Roman"/>
                      </a:endParaRPr>
                    </a:p>
                  </a:txBody>
                  <a:tcPr marL="66928" marR="669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80"/>
                        </a:spcBef>
                        <a:spcAft>
                          <a:spcPts val="480"/>
                        </a:spcAft>
                      </a:pPr>
                      <a:r>
                        <a:rPr lang="en-GB" sz="900" kern="100">
                          <a:latin typeface="Arial"/>
                          <a:ea typeface="MS Mincho"/>
                          <a:cs typeface="Times New Roman"/>
                        </a:rPr>
                        <a:t>PDCCH</a:t>
                      </a:r>
                      <a:endParaRPr lang="zh-CN" sz="900" kern="100">
                        <a:latin typeface="Arial"/>
                        <a:ea typeface="MS Mincho"/>
                        <a:cs typeface="Times New Roman"/>
                      </a:endParaRPr>
                    </a:p>
                  </a:txBody>
                  <a:tcPr marL="66928" marR="669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80"/>
                        </a:spcBef>
                        <a:spcAft>
                          <a:spcPts val="480"/>
                        </a:spcAft>
                      </a:pPr>
                      <a:r>
                        <a:rPr lang="en-GB" sz="900" kern="100">
                          <a:latin typeface="Arial"/>
                          <a:ea typeface="MS Mincho"/>
                          <a:cs typeface="Times New Roman"/>
                        </a:rPr>
                        <a:t>MAC control PDU</a:t>
                      </a:r>
                      <a:endParaRPr lang="zh-CN" sz="900" kern="100">
                        <a:latin typeface="Arial"/>
                        <a:ea typeface="MS Mincho"/>
                        <a:cs typeface="Times New Roman"/>
                      </a:endParaRPr>
                    </a:p>
                  </a:txBody>
                  <a:tcPr marL="66928" marR="669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80"/>
                        </a:spcBef>
                        <a:spcAft>
                          <a:spcPts val="480"/>
                        </a:spcAft>
                      </a:pPr>
                      <a:r>
                        <a:rPr lang="en-GB" sz="900" kern="100">
                          <a:latin typeface="Arial"/>
                          <a:ea typeface="MS Mincho"/>
                          <a:cs typeface="Times New Roman"/>
                        </a:rPr>
                        <a:t>RRC message</a:t>
                      </a:r>
                      <a:endParaRPr lang="zh-CN" sz="900" kern="100">
                        <a:latin typeface="Arial"/>
                        <a:ea typeface="MS Mincho"/>
                        <a:cs typeface="Times New Roman"/>
                      </a:endParaRPr>
                    </a:p>
                  </a:txBody>
                  <a:tcPr marL="66928" marR="669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8728">
                <a:tc>
                  <a:txBody>
                    <a:bodyPr/>
                    <a:lstStyle/>
                    <a:p>
                      <a:pPr algn="ctr">
                        <a:spcBef>
                          <a:spcPts val="480"/>
                        </a:spcBef>
                        <a:spcAft>
                          <a:spcPts val="480"/>
                        </a:spcAft>
                      </a:pPr>
                      <a:r>
                        <a:rPr lang="en-GB" sz="1000" b="1" kern="100">
                          <a:highlight>
                            <a:srgbClr val="FFFF00"/>
                          </a:highlight>
                          <a:latin typeface="Arial"/>
                          <a:ea typeface="MS Mincho"/>
                          <a:cs typeface="Times New Roman"/>
                        </a:rPr>
                        <a:t>Signalling reliability</a:t>
                      </a:r>
                      <a:endParaRPr lang="zh-CN" sz="1000" b="1" kern="100">
                        <a:latin typeface="Arial"/>
                        <a:ea typeface="MS Mincho"/>
                        <a:cs typeface="Times New Roman"/>
                      </a:endParaRPr>
                    </a:p>
                  </a:txBody>
                  <a:tcPr marL="66928" marR="669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80"/>
                        </a:spcBef>
                        <a:spcAft>
                          <a:spcPts val="480"/>
                        </a:spcAft>
                      </a:pPr>
                      <a:r>
                        <a:rPr lang="en-GB" sz="900" kern="100">
                          <a:highlight>
                            <a:srgbClr val="FFFF00"/>
                          </a:highlight>
                          <a:latin typeface="Arial"/>
                          <a:ea typeface="MS Mincho"/>
                          <a:cs typeface="Times New Roman"/>
                        </a:rPr>
                        <a:t>~ 10</a:t>
                      </a:r>
                      <a:r>
                        <a:rPr lang="en-GB" sz="900" kern="100" baseline="30000">
                          <a:highlight>
                            <a:srgbClr val="FFFF00"/>
                          </a:highlight>
                          <a:latin typeface="Arial"/>
                          <a:ea typeface="MS Mincho"/>
                          <a:cs typeface="Times New Roman"/>
                        </a:rPr>
                        <a:t>-2</a:t>
                      </a:r>
                      <a:r>
                        <a:rPr lang="en-GB" sz="900" kern="100">
                          <a:highlight>
                            <a:srgbClr val="FFFF00"/>
                          </a:highlight>
                          <a:latin typeface="Arial"/>
                          <a:ea typeface="MS Mincho"/>
                          <a:cs typeface="Times New Roman"/>
                        </a:rPr>
                        <a:t> (no retransmission)</a:t>
                      </a:r>
                      <a:endParaRPr lang="zh-CN" sz="900" kern="100">
                        <a:latin typeface="Arial"/>
                        <a:ea typeface="MS Mincho"/>
                        <a:cs typeface="Times New Roman"/>
                      </a:endParaRPr>
                    </a:p>
                  </a:txBody>
                  <a:tcPr marL="66928" marR="669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80"/>
                        </a:spcBef>
                        <a:spcAft>
                          <a:spcPts val="480"/>
                        </a:spcAft>
                      </a:pPr>
                      <a:r>
                        <a:rPr lang="en-GB" sz="900" kern="100" dirty="0">
                          <a:highlight>
                            <a:srgbClr val="FFFF00"/>
                          </a:highlight>
                          <a:latin typeface="Arial"/>
                          <a:ea typeface="MS Mincho"/>
                          <a:cs typeface="Times New Roman"/>
                        </a:rPr>
                        <a:t>~ 10</a:t>
                      </a:r>
                      <a:r>
                        <a:rPr lang="en-GB" sz="900" kern="100" baseline="30000" dirty="0">
                          <a:highlight>
                            <a:srgbClr val="FFFF00"/>
                          </a:highlight>
                          <a:latin typeface="Arial"/>
                          <a:ea typeface="MS Mincho"/>
                          <a:cs typeface="Times New Roman"/>
                        </a:rPr>
                        <a:t>-3</a:t>
                      </a:r>
                      <a:r>
                        <a:rPr lang="en-GB" sz="900" kern="100" dirty="0">
                          <a:highlight>
                            <a:srgbClr val="FFFF00"/>
                          </a:highlight>
                          <a:latin typeface="Arial"/>
                          <a:ea typeface="MS Mincho"/>
                          <a:cs typeface="Times New Roman"/>
                        </a:rPr>
                        <a:t> (after HARQ)</a:t>
                      </a:r>
                      <a:endParaRPr lang="zh-CN" sz="900" kern="100" dirty="0">
                        <a:latin typeface="Arial"/>
                        <a:ea typeface="MS Mincho"/>
                        <a:cs typeface="Times New Roman"/>
                      </a:endParaRPr>
                    </a:p>
                  </a:txBody>
                  <a:tcPr marL="66928" marR="669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80"/>
                        </a:spcBef>
                        <a:spcAft>
                          <a:spcPts val="480"/>
                        </a:spcAft>
                      </a:pPr>
                      <a:r>
                        <a:rPr lang="en-GB" sz="900" kern="100" dirty="0">
                          <a:highlight>
                            <a:srgbClr val="FFFF00"/>
                          </a:highlight>
                          <a:latin typeface="Arial"/>
                          <a:ea typeface="MS Mincho"/>
                          <a:cs typeface="Times New Roman"/>
                        </a:rPr>
                        <a:t>~ 10</a:t>
                      </a:r>
                      <a:r>
                        <a:rPr lang="en-GB" sz="900" kern="100" baseline="30000" dirty="0">
                          <a:highlight>
                            <a:srgbClr val="FFFF00"/>
                          </a:highlight>
                          <a:latin typeface="Arial"/>
                          <a:ea typeface="MS Mincho"/>
                          <a:cs typeface="Times New Roman"/>
                        </a:rPr>
                        <a:t>-6</a:t>
                      </a:r>
                      <a:r>
                        <a:rPr lang="en-GB" sz="900" kern="100" dirty="0">
                          <a:highlight>
                            <a:srgbClr val="FFFF00"/>
                          </a:highlight>
                          <a:latin typeface="Arial"/>
                          <a:ea typeface="MS Mincho"/>
                          <a:cs typeface="Times New Roman"/>
                        </a:rPr>
                        <a:t> (after ARQ)</a:t>
                      </a:r>
                      <a:endParaRPr lang="zh-CN" sz="900" kern="100" dirty="0">
                        <a:latin typeface="Arial"/>
                        <a:ea typeface="MS Mincho"/>
                        <a:cs typeface="Times New Roman"/>
                      </a:endParaRPr>
                    </a:p>
                  </a:txBody>
                  <a:tcPr marL="66928" marR="669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037" name="Rectangle 13"/>
          <p:cNvSpPr>
            <a:spLocks noChangeArrowheads="1"/>
          </p:cNvSpPr>
          <p:nvPr/>
        </p:nvSpPr>
        <p:spPr bwMode="auto">
          <a:xfrm>
            <a:off x="-533400" y="55626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ja-JP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MS Mincho" pitchFamily="49" charset="-128"/>
                <a:cs typeface="Times New Roman" pitchFamily="18" charset="0"/>
              </a:rPr>
              <a:t>Table B.1-1: Summary of the difference between MAC and RRC control</a:t>
            </a:r>
            <a:endParaRPr kumimoji="0" lang="en-GB" altLang="ja-JP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9129145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 (2)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7848600" cy="4525963"/>
          </a:xfrm>
        </p:spPr>
        <p:txBody>
          <a:bodyPr>
            <a:normAutofit fontScale="92500" lnSpcReduction="20000"/>
          </a:bodyPr>
          <a:lstStyle/>
          <a:p>
            <a:r>
              <a:rPr lang="en-US" dirty="0" smtClean="0"/>
              <a:t>Target  </a:t>
            </a:r>
            <a:r>
              <a:rPr lang="en-US" dirty="0" smtClean="0"/>
              <a:t>CBER </a:t>
            </a:r>
            <a:r>
              <a:rPr lang="en-US" dirty="0" smtClean="0"/>
              <a:t>(FER) of simulation assumption of channel coding for LTE PDSCH is 0.1, 0.01 and 0.002.</a:t>
            </a:r>
          </a:p>
          <a:p>
            <a:r>
              <a:rPr lang="en-US" altLang="zh-CN" dirty="0" smtClean="0"/>
              <a:t>R1-071817 </a:t>
            </a:r>
            <a:r>
              <a:rPr lang="en-GB" altLang="zh-CN" b="1" dirty="0" smtClean="0"/>
              <a:t>[</a:t>
            </a:r>
            <a:r>
              <a:rPr lang="en-GB" altLang="zh-CN" b="1" dirty="0" smtClean="0"/>
              <a:t>3]</a:t>
            </a:r>
            <a:r>
              <a:rPr lang="en-US" altLang="zh-CN" dirty="0" smtClean="0"/>
              <a:t> is agreed </a:t>
            </a:r>
            <a:r>
              <a:rPr lang="en-US" altLang="zh-CN" dirty="0" smtClean="0"/>
              <a:t>of </a:t>
            </a:r>
            <a:r>
              <a:rPr lang="en-US" altLang="zh-CN" dirty="0" smtClean="0"/>
              <a:t>simulation assumption for LTE turbo in </a:t>
            </a:r>
            <a:r>
              <a:rPr lang="en-US" altLang="zh-CN" b="1" dirty="0" smtClean="0"/>
              <a:t>RAN1 48bis meeting[4].  </a:t>
            </a:r>
            <a:r>
              <a:rPr lang="en-US" altLang="zh-CN" dirty="0" smtClean="0"/>
              <a:t>The WF includes:</a:t>
            </a:r>
          </a:p>
          <a:p>
            <a:pPr lvl="0">
              <a:buFont typeface="Wingdings" pitchFamily="2" charset="2"/>
              <a:buChar char="ü"/>
            </a:pPr>
            <a:r>
              <a:rPr lang="en-US" altLang="zh-CN" i="1" dirty="0" smtClean="0"/>
              <a:t> </a:t>
            </a:r>
            <a:r>
              <a:rPr lang="en-US" altLang="zh-CN" sz="2400" i="1" dirty="0" smtClean="0"/>
              <a:t>Information block size and code rate combination: Following 2 type of trials shall be provided ….</a:t>
            </a:r>
            <a:endParaRPr lang="zh-CN" altLang="zh-CN" sz="2400" i="1" dirty="0" smtClean="0"/>
          </a:p>
          <a:p>
            <a:pPr>
              <a:buFont typeface="Wingdings" pitchFamily="2" charset="2"/>
              <a:buChar char="ü"/>
            </a:pPr>
            <a:r>
              <a:rPr lang="en-US" altLang="zh-CN" sz="2400" i="1" dirty="0" smtClean="0"/>
              <a:t>Code rates (R): Each information block size should be tested for at least five code rates ranging from 0.4 to 0.8. </a:t>
            </a:r>
          </a:p>
          <a:p>
            <a:pPr>
              <a:buFont typeface="Wingdings" pitchFamily="2" charset="2"/>
              <a:buChar char="ü"/>
            </a:pPr>
            <a:r>
              <a:rPr lang="en-US" altLang="zh-CN" sz="2400" i="1" dirty="0" smtClean="0"/>
              <a:t> FER range: Each (K, R) combination should be tested at FER=10%, 1%, 0.2%</a:t>
            </a:r>
          </a:p>
          <a:p>
            <a:pPr>
              <a:buNone/>
            </a:pPr>
            <a:endParaRPr lang="en-US" dirty="0" smtClean="0"/>
          </a:p>
        </p:txBody>
      </p:sp>
    </p:spTree>
    <p:extLst>
      <p:ext uri="{BB962C8B-B14F-4D97-AF65-F5344CB8AC3E}">
        <p14:creationId xmlns="" xmlns:p14="http://schemas.microsoft.com/office/powerpoint/2010/main" val="28374460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457200" y="1600200"/>
            <a:ext cx="8382000" cy="4953000"/>
          </a:xfrm>
        </p:spPr>
        <p:txBody>
          <a:bodyPr>
            <a:normAutofit/>
          </a:bodyPr>
          <a:lstStyle/>
          <a:p>
            <a:r>
              <a:rPr lang="en-US" altLang="zh-CN" dirty="0" smtClean="0"/>
              <a:t>Same as LTE, target </a:t>
            </a:r>
            <a:r>
              <a:rPr lang="en-US" altLang="zh-CN" dirty="0" smtClean="0"/>
              <a:t>CBER(FER</a:t>
            </a:r>
            <a:r>
              <a:rPr lang="en-US" altLang="zh-CN" dirty="0" smtClean="0"/>
              <a:t>) for simulation assumption of eMBB LDPC is 0.1, 0.01, and 0.001 for all Information block size and code rate combinations.</a:t>
            </a:r>
          </a:p>
          <a:p>
            <a:pPr lvl="1">
              <a:buNone/>
            </a:pPr>
            <a:endParaRPr lang="en-US" altLang="zh-CN" dirty="0" smtClean="0"/>
          </a:p>
          <a:p>
            <a:pPr marL="0" indent="0">
              <a:buNone/>
            </a:pPr>
            <a:endParaRPr lang="en-US" altLang="zh-CN" dirty="0" smtClean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93226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Reference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lvl="0"/>
            <a:r>
              <a:rPr lang="en-US" altLang="zh-CN" sz="2800" dirty="0" smtClean="0"/>
              <a:t>[1]  </a:t>
            </a:r>
            <a:r>
              <a:rPr lang="en-US" altLang="zh-CN" sz="2800" dirty="0" smtClean="0"/>
              <a:t>3GPP TS36.213 V8.8</a:t>
            </a:r>
          </a:p>
          <a:p>
            <a:pPr lvl="0"/>
            <a:r>
              <a:rPr lang="en-US" altLang="zh-CN" sz="2800" dirty="0" smtClean="0"/>
              <a:t>[2]  </a:t>
            </a:r>
            <a:r>
              <a:rPr lang="en-US" altLang="zh-CN" sz="2800" dirty="0" smtClean="0"/>
              <a:t>3GPP TS36.300  V12.10</a:t>
            </a:r>
          </a:p>
          <a:p>
            <a:pPr lvl="0"/>
            <a:r>
              <a:rPr lang="en-US" altLang="zh-CN" sz="2800" dirty="0" smtClean="0"/>
              <a:t>[3]  </a:t>
            </a:r>
            <a:r>
              <a:rPr lang="en-GB" altLang="zh-CN" sz="2800" dirty="0" smtClean="0"/>
              <a:t>Chairman‘s Notes RAN1_48bis, RAN1#48bis</a:t>
            </a:r>
          </a:p>
          <a:p>
            <a:pPr lvl="0"/>
            <a:r>
              <a:rPr lang="en-GB" altLang="zh-CN" sz="2800" dirty="0" smtClean="0"/>
              <a:t>[4]   </a:t>
            </a:r>
            <a:r>
              <a:rPr lang="en-US" altLang="zh-CN" sz="2800" dirty="0" smtClean="0"/>
              <a:t>R1-071817 WF for rate matching study, </a:t>
            </a:r>
            <a:r>
              <a:rPr lang="en-GB" altLang="zh-CN" sz="2800" dirty="0" smtClean="0"/>
              <a:t>RAN1#48bis</a:t>
            </a:r>
          </a:p>
          <a:p>
            <a:pPr lvl="0"/>
            <a:r>
              <a:rPr lang="en-GB" altLang="zh-CN" sz="2800" dirty="0" smtClean="0"/>
              <a:t>[5]   </a:t>
            </a:r>
            <a:r>
              <a:rPr lang="en-US" altLang="zh-CN" sz="2800" dirty="0" smtClean="0"/>
              <a:t>R1-073029 Ericsson,RAN1 48bis.</a:t>
            </a:r>
            <a:r>
              <a:rPr lang="en-GB" altLang="zh-CN" sz="2800" dirty="0" smtClean="0"/>
              <a:t>   </a:t>
            </a:r>
          </a:p>
          <a:p>
            <a:pPr lvl="0"/>
            <a:r>
              <a:rPr lang="en-GB" altLang="zh-CN" sz="2800" dirty="0" smtClean="0"/>
              <a:t>[6]   </a:t>
            </a:r>
            <a:r>
              <a:rPr lang="en-US" altLang="zh-CN" sz="2800" dirty="0" smtClean="0"/>
              <a:t>Book: LTE – The UMTS Long Term Evolution From Theory   Matthew Baker etc.</a:t>
            </a:r>
            <a:r>
              <a:rPr lang="en-GB" altLang="zh-CN" sz="2800" dirty="0" smtClean="0"/>
              <a:t>  </a:t>
            </a:r>
          </a:p>
          <a:p>
            <a:pPr lvl="0"/>
            <a:r>
              <a:rPr lang="en-GB" altLang="zh-CN" sz="2800" dirty="0" smtClean="0"/>
              <a:t>[7]   </a:t>
            </a:r>
            <a:r>
              <a:rPr lang="en-GB" altLang="zh-CN" sz="2800" dirty="0" smtClean="0"/>
              <a:t>Book: </a:t>
            </a:r>
            <a:r>
              <a:rPr lang="en-US" altLang="zh-CN" sz="2800" dirty="0" smtClean="0"/>
              <a:t>4G LTE/LTE Advanced for Mobile Broadband    Erik </a:t>
            </a:r>
            <a:r>
              <a:rPr lang="en-US" altLang="zh-CN" sz="2800" dirty="0" err="1" smtClean="0"/>
              <a:t>Dahlman</a:t>
            </a:r>
            <a:r>
              <a:rPr lang="en-US" altLang="zh-CN" sz="2800" dirty="0" smtClean="0"/>
              <a:t> </a:t>
            </a:r>
            <a:r>
              <a:rPr lang="en-US" altLang="zh-CN" sz="2800" dirty="0" smtClean="0"/>
              <a:t>etc.</a:t>
            </a:r>
            <a:endParaRPr lang="zh-CN" altLang="zh-CN" sz="2800" dirty="0" smtClean="0"/>
          </a:p>
          <a:p>
            <a:pPr>
              <a:buNone/>
            </a:pPr>
            <a:r>
              <a:rPr lang="en-US" altLang="zh-CN" dirty="0" smtClean="0"/>
              <a:t>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6370</TotalTime>
  <Words>499</Words>
  <Application>Microsoft Office PowerPoint</Application>
  <PresentationFormat>On-screen Show (4:3)</PresentationFormat>
  <Paragraphs>54</Paragraphs>
  <Slides>5</Slides>
  <Notes>3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Office Theme</vt:lpstr>
      <vt:lpstr>Way Forward on target CBER of simulation assumption for eMBB LDPC </vt:lpstr>
      <vt:lpstr>Background (1)</vt:lpstr>
      <vt:lpstr>Background (2)</vt:lpstr>
      <vt:lpstr>Proposal</vt:lpstr>
      <vt:lpstr>Reference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for assumption on case 3 evaluation</dc:title>
  <dc:creator>ZTE</dc:creator>
  <cp:lastModifiedBy>ZTE</cp:lastModifiedBy>
  <cp:revision>377</cp:revision>
  <dcterms:created xsi:type="dcterms:W3CDTF">2006-08-16T00:00:00Z</dcterms:created>
  <dcterms:modified xsi:type="dcterms:W3CDTF">2017-04-04T01:07:08Z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_2015_ms_pID_725343">
    <vt:lpwstr>(2)7ukUafLlCXI50KCwcA2icB7fzBOAbKmW2fVFpq4PxLj8fX6ffuUUm8qcCpmDLREbAxMvHGcN
BX30A51zjDUDtkEYpWgfwd4iV2jOLssHORipXM4d/4vukuOLes3U3pwXgkeWxYY2/RVO1/K/
LIYreIM0en+pKiUYqB5yuXliRii4AOniRRUsa0AxMFKf6MHQa8Sq6e+Pku2oCiDFjy359rni
4RpxqHV4kc9jNBgxGa</vt:lpwstr>
  </property>
  <property fmtid="{D5CDD505-2E9C-101B-9397-08002B2CF9AE}" pid="4" name="_2015_ms_pID_7253431">
    <vt:lpwstr>2ESaF5DCaVNfknhdWoS6BK28pvPxS+2Venfn+EfROOyiLx01Qq/KuQ
G39RVs+zWYC5Aviop9M6XP0qzdUY0dFZ+OJzFJTvxDlLeaOzMdwN/wy1EkR1HKz28h3mOXzs
+N0rTPQNwXiz4RawP/BfKE5V9tBjXn7lAUvNutDdZXst6zFPSFYXYI6bRirsvFc6XWVu7iPi
t8H26mQ5u+dcTRU5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1476371185</vt:lpwstr>
  </property>
</Properties>
</file>