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3" r:id="rId2"/>
    <p:sldId id="282" r:id="rId3"/>
    <p:sldId id="283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87" autoAdjust="0"/>
    <p:restoredTop sz="94434" autoAdjust="0"/>
  </p:normalViewPr>
  <p:slideViewPr>
    <p:cSldViewPr>
      <p:cViewPr varScale="1">
        <p:scale>
          <a:sx n="74" d="100"/>
          <a:sy n="74" d="100"/>
        </p:scale>
        <p:origin x="-14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EB3E7CE-55D9-4929-A95A-2E6C856A968A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F0E52A-A577-4F2A-B98C-B17CB3BAFE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036555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7493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800F-63C3-4172-93B6-6DFDEFAD5B04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75D50-B99B-4E30-B515-E2E6FC2DF9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36835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A7821-FFC0-4149-96F7-2E0723E8AE21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B52E9-A3CA-4AC4-9FE0-3E3D13CA95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62633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3F5AC-51C1-45EE-BEE2-C99735ECC4EF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5B99B-5744-4000-A044-71465C9025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27084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F94A0-9C24-452F-91A4-29F6B90BDA8B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F796A-8CC7-41C4-96BA-FD085955B5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09377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0F55-DC00-43EA-8C25-CAF2F38BDBD6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3321E-EB14-4580-8FFF-0D01C80425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55501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7E1F8-FACC-435E-AE32-CCC156EB7C32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FC47-B8E5-43A2-9A99-8D1CAAD490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80757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0CBB0-5A6F-47D2-8B85-C718C79A099D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5995C-4DFF-48DF-9068-B3D32331E8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64956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1A44-1307-49D9-A333-57212265D2C0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59161-8B10-40A8-8DD4-4ABD437809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125733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FB02-17A4-4D71-B2F1-20E8B6EE3312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C0633-F9DC-4F30-8615-403DE0CD6C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6924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A788C-1025-41A8-A5F1-2A89BEA07BB7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E295-1657-49C0-8630-9F336D936A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85226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20194-C22A-428D-A6EC-1CCD7D6DB38A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09C19-07DC-4ED1-883C-75EE86FA14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01034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E4799D-BF59-45AD-9FAB-7329FBF84453}" type="datetimeFigureOut">
              <a:rPr lang="zh-CN" altLang="en-US"/>
              <a:pPr>
                <a:defRPr/>
              </a:pPr>
              <a:t>2017/4/4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6DBE97-EF71-44DC-898D-89D27A0EED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on </a:t>
            </a:r>
            <a:r>
              <a:rPr lang="en-US" dirty="0" smtClean="0"/>
              <a:t>NR UL transmission in LTE UL bandwidth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Huawei,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HiSilicon, China Telecom, Deutsche Telecom, CMCC, </a:t>
            </a:r>
            <a:r>
              <a:rPr lang="en-US" altLang="zh-CN" sz="24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 Unicom</a:t>
            </a:r>
            <a:endParaRPr lang="en-GB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76885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WG1 </a:t>
            </a:r>
            <a:r>
              <a:rPr lang="en-GB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#88bis </a:t>
            </a: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Meeting  		                          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R1-1706220</a:t>
            </a:r>
            <a:endParaRPr lang="en-US" altLang="ko-KR" sz="18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r>
              <a:rPr lang="en-US" sz="1800" b="1" dirty="0" smtClean="0"/>
              <a:t>Spokane, USA, 3-7 April 2017</a:t>
            </a: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item: </a:t>
            </a:r>
            <a:r>
              <a:rPr lang="en-US" altLang="ko-KR" sz="1800" dirty="0" smtClean="0">
                <a:latin typeface="Arial" panose="020B0604020202020204" pitchFamily="34" charset="0"/>
              </a:rPr>
              <a:t>8.1.8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1143000"/>
          </a:xfrm>
        </p:spPr>
        <p:txBody>
          <a:bodyPr/>
          <a:lstStyle/>
          <a:p>
            <a:r>
              <a:rPr lang="en-US" altLang="zh-CN"/>
              <a:t>Background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63550" y="1219200"/>
            <a:ext cx="8229600" cy="4876800"/>
          </a:xfrm>
        </p:spPr>
        <p:txBody>
          <a:bodyPr/>
          <a:lstStyle/>
          <a:p>
            <a:pPr>
              <a:buNone/>
            </a:pPr>
            <a:r>
              <a:rPr lang="en-GB" sz="2000" dirty="0" smtClean="0"/>
              <a:t>In NR WID:</a:t>
            </a:r>
          </a:p>
          <a:p>
            <a:pPr>
              <a:buNone/>
            </a:pPr>
            <a:r>
              <a:rPr lang="en-GB" sz="2000" i="1" dirty="0" smtClean="0"/>
              <a:t>NR-LTE co-existence mechanisms [RAN1, RAN2, RAN4];</a:t>
            </a:r>
            <a:endParaRPr lang="en-US" sz="2000" i="1" dirty="0" smtClean="0"/>
          </a:p>
          <a:p>
            <a:pPr>
              <a:buNone/>
            </a:pPr>
            <a:r>
              <a:rPr lang="en-GB" sz="2000" i="1" dirty="0" smtClean="0"/>
              <a:t>-	Support co-existence of LTE UL and NR UL within the bandwidth of an LTE component carrier and co-existence of LTE DL and NR DL within the bandwidth of an LTE component carrier, and identify and specify at least one NR band/LTE-NR band combination for this operation.</a:t>
            </a:r>
            <a:endParaRPr lang="en-US" sz="2000" i="1" dirty="0" smtClean="0"/>
          </a:p>
          <a:p>
            <a:pPr>
              <a:buNone/>
            </a:pPr>
            <a:r>
              <a:rPr lang="en-US" sz="2000" i="1" dirty="0" smtClean="0"/>
              <a:t>-	Minimize impact to NR physical layer design to enable this co-existence.</a:t>
            </a:r>
          </a:p>
          <a:p>
            <a:pPr>
              <a:buNone/>
            </a:pPr>
            <a:r>
              <a:rPr lang="en-US" sz="2000" i="1" dirty="0" smtClean="0"/>
              <a:t>-	No impact to the ability of legacy LTE devices to operate on the LTE carrier co-existing with NR</a:t>
            </a:r>
          </a:p>
          <a:p>
            <a:pPr>
              <a:buNone/>
            </a:pPr>
            <a:r>
              <a:rPr lang="en-US" sz="2000" i="1" dirty="0" smtClean="0"/>
              <a:t>-	No implication that UE has to support simultaneous connection of NR and LTE in the bandwidth of an LTE component carrier</a:t>
            </a:r>
            <a:endParaRPr lang="en-US" sz="1400" i="1" dirty="0"/>
          </a:p>
          <a:p>
            <a:pPr marL="457200" lvl="1" indent="0">
              <a:buNone/>
            </a:pPr>
            <a:endParaRPr 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609600"/>
          </a:xfrm>
        </p:spPr>
        <p:txBody>
          <a:bodyPr/>
          <a:lstStyle/>
          <a:p>
            <a:r>
              <a:rPr lang="en-US" altLang="zh-CN" dirty="0"/>
              <a:t>Proposal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63550" y="1371600"/>
            <a:ext cx="8229600" cy="5029200"/>
          </a:xfrm>
        </p:spPr>
        <p:txBody>
          <a:bodyPr/>
          <a:lstStyle/>
          <a:p>
            <a:pPr>
              <a:buNone/>
            </a:pPr>
            <a:r>
              <a:rPr lang="en-US" sz="1800" dirty="0" smtClean="0"/>
              <a:t>For NR UL transmission in LTE UL bandwidth, NR supports:</a:t>
            </a:r>
          </a:p>
          <a:p>
            <a:r>
              <a:rPr lang="en-US" sz="1800" dirty="0" err="1" smtClean="0"/>
              <a:t>gNB</a:t>
            </a:r>
            <a:r>
              <a:rPr lang="en-US" sz="1800" dirty="0" smtClean="0"/>
              <a:t> signals to the UE a timing offset between UL shared carrier and DL NR carrier</a:t>
            </a:r>
          </a:p>
          <a:p>
            <a:r>
              <a:rPr lang="en-US" sz="1800" dirty="0" smtClean="0"/>
              <a:t>Path loss is measured by </a:t>
            </a:r>
            <a:r>
              <a:rPr lang="en-US" sz="1800" dirty="0" err="1" smtClean="0"/>
              <a:t>gNB</a:t>
            </a:r>
            <a:r>
              <a:rPr lang="en-US" sz="1800" dirty="0" smtClean="0"/>
              <a:t> from the uplink signals on UL shared carrier and informed by </a:t>
            </a:r>
            <a:r>
              <a:rPr lang="en-US" sz="1800" dirty="0" err="1" smtClean="0"/>
              <a:t>gNB</a:t>
            </a:r>
            <a:r>
              <a:rPr lang="en-US" sz="1800" dirty="0" smtClean="0"/>
              <a:t> to the UE as a </a:t>
            </a:r>
            <a:r>
              <a:rPr lang="en-US" sz="1800" dirty="0" err="1" smtClean="0"/>
              <a:t>pathloss</a:t>
            </a:r>
            <a:r>
              <a:rPr lang="en-US" sz="1800" dirty="0" smtClean="0"/>
              <a:t> offset</a:t>
            </a:r>
            <a:r>
              <a:rPr lang="en-US" sz="1800" b="1" i="1" dirty="0" smtClean="0"/>
              <a:t> </a:t>
            </a:r>
            <a:r>
              <a:rPr lang="en-US" sz="1800" dirty="0" smtClean="0"/>
              <a:t>relative to the path loss measured by the UE on the NR DL frequency. </a:t>
            </a:r>
          </a:p>
          <a:p>
            <a:pPr lvl="1"/>
            <a:endParaRPr lang="en-US" sz="1400" dirty="0"/>
          </a:p>
        </p:txBody>
      </p:sp>
    </p:spTree>
    <p:extLst>
      <p:ext uri="{BB962C8B-B14F-4D97-AF65-F5344CB8AC3E}">
        <p14:creationId xmlns="" xmlns:p14="http://schemas.microsoft.com/office/powerpoint/2010/main" val="293989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20014</TotalTime>
  <Words>84</Words>
  <Application>Microsoft Office PowerPoint</Application>
  <PresentationFormat>On-screen Show (4:3)</PresentationFormat>
  <Paragraphs>17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NR UL transmission in LTE UL bandwidth</vt:lpstr>
      <vt:lpstr>Background</vt:lpstr>
      <vt:lpstr>Proposal</vt:lpstr>
    </vt:vector>
  </TitlesOfParts>
  <Company>STA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HW</cp:lastModifiedBy>
  <cp:revision>769</cp:revision>
  <dcterms:created xsi:type="dcterms:W3CDTF">2010-05-12T23:28:36Z</dcterms:created>
  <dcterms:modified xsi:type="dcterms:W3CDTF">2017-04-04T17:48:50Z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(3)WfpPEdQGzv8+CIjXrKpeS2WOD1FT1kk7pE4Aiqee1kyBSuwh+bXP3057HZyB8rXACH9OGVGU
l11sTegBNub27jbxG4a6xHMw2C74U8P4UlG8jTz2AFW1R48Lst8MPWcqWpGaJs/YSE5mUUbV
tpOxqx9Mo+U62GSkB3/hgZlMX64Cdy/kHWNQN88ZgFXQqas3AqRYXKO9fXfJVjLKyTeZ9Eb1
qzu2HsF8GjeqZKt76z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izkP+DSqGKmEeWDerXkhQu6F9bJRSlFAz1AEwVTLILPtUOvi0hGKsc
awRp4bOPaYZ5MfES+jcK7RUMjLHyD4yNwVAVSYnIYCzWQENp1Mzt9vETr3G1u0D/qBFd+u6X
A25Fc+Rd5v4818e9emyq9+i+aEYZRiakWGeL/2cuVzSqTPQRWPBoHvXYUJiM1D/ZFiXhULif
mN2SAvOZhRoAGqReoi0+EaCTwoFZlMe8rd2a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WOFe6+qgZJBElk9TWg+do4L/jpLtAKLSZw3K
uGzmkXBfK2RldkATdpb68xSHwaUyeg==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1491328121</vt:lpwstr>
  </property>
</Properties>
</file>