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1" r:id="rId3"/>
    <p:sldId id="260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721" autoAdjust="0"/>
    <p:restoredTop sz="94660"/>
  </p:normalViewPr>
  <p:slideViewPr>
    <p:cSldViewPr snapToGrid="0">
      <p:cViewPr varScale="1">
        <p:scale>
          <a:sx n="74" d="100"/>
          <a:sy n="74" d="100"/>
        </p:scale>
        <p:origin x="876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4/5/2017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59073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4/5/2017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28100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4/5/2017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6054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4/5/2017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36452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4/5/2017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21209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4/5/2017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80656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4/5/2017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90901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4/5/2017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56421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4/5/2017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85466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4/5/2017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1730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4/5/2017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25318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FA0EA2-EFA5-4DD1-8CA0-CC7640E454A9}" type="datetimeFigureOut">
              <a:rPr lang="en-US" smtClean="0"/>
              <a:pPr/>
              <a:t>4/5/2017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84879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96215" y="1893193"/>
            <a:ext cx="11217498" cy="1616769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Way </a:t>
            </a:r>
            <a:r>
              <a:rPr lang="en-US" dirty="0"/>
              <a:t>forward on resource allocation for physical layer SR in NB-</a:t>
            </a:r>
            <a:r>
              <a:rPr lang="en-US" dirty="0" err="1"/>
              <a:t>IoT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Huawei, </a:t>
            </a:r>
            <a:r>
              <a:rPr lang="en-US" dirty="0" err="1" smtClean="0"/>
              <a:t>HiSilicon</a:t>
            </a:r>
            <a:r>
              <a:rPr lang="en-US" dirty="0" smtClean="0"/>
              <a:t>,[….]</a:t>
            </a:r>
            <a:endParaRPr lang="en-US" dirty="0"/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10278059" y="279120"/>
            <a:ext cx="163792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sz="1800" dirty="0"/>
              <a:t>R1-1706218</a:t>
            </a:r>
            <a:endParaRPr lang="en-US" altLang="en-US" sz="1800" b="1" dirty="0">
              <a:latin typeface="Arial" charset="0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152400" y="174536"/>
            <a:ext cx="5540062" cy="978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</a:t>
            </a:r>
            <a:r>
              <a:rPr lang="en-US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Meeting #88bis</a:t>
            </a:r>
            <a:endParaRPr lang="en-US" altLang="ja-JP" sz="1800" dirty="0" smtClean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>
              <a:buNone/>
            </a:pPr>
            <a:r>
              <a:rPr lang="en-US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Spokane, USA, April 3 - 7, 2017</a:t>
            </a:r>
            <a:endParaRPr 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>
              <a:spcBef>
                <a:spcPct val="0"/>
              </a:spcBef>
              <a:buNone/>
            </a:pP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item 7.2.6.1.2</a:t>
            </a:r>
            <a:endParaRPr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241737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325563"/>
          </a:xfrm>
        </p:spPr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9" name="Rectangle 6"/>
          <p:cNvSpPr>
            <a:spLocks noGrp="1" noChangeArrowheads="1"/>
          </p:cNvSpPr>
          <p:nvPr>
            <p:ph idx="1"/>
          </p:nvPr>
        </p:nvSpPr>
        <p:spPr bwMode="auto">
          <a:xfrm>
            <a:off x="838200" y="1325563"/>
            <a:ext cx="9748234" cy="45725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kumimoji="0" lang="en-US" alt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 RAN#75, a new WID on further NB-</a:t>
            </a:r>
            <a:r>
              <a:rPr kumimoji="0" lang="en-US" altLang="zh-CN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IoT</a:t>
            </a:r>
            <a:r>
              <a:rPr kumimoji="0" lang="en-US" alt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enhancements was approved. 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One of the objectives in this work item is to support physical layer SR:</a:t>
            </a:r>
            <a:endParaRPr kumimoji="0" lang="en-US" altLang="zh-CN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2"/>
            <a:r>
              <a:rPr lang="en-US" sz="3200" b="1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Further latency and power consumption reduction</a:t>
            </a:r>
            <a:endParaRPr 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3" fontAlgn="base" hangingPunct="0"/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Support for physical layer SR [RAN1, RAN2</a:t>
            </a:r>
            <a:r>
              <a:rPr lang="en-US" sz="2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]</a:t>
            </a:r>
          </a:p>
          <a:p>
            <a:pPr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kumimoji="0" lang="en-US" altLang="ja-JP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In RAN1#88bis, a</a:t>
            </a:r>
            <a:r>
              <a:rPr kumimoji="0" lang="en-US" altLang="ja-JP" sz="32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number of contributions provide discussion on resource </a:t>
            </a:r>
            <a:r>
              <a:rPr lang="en-US" altLang="ja-JP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allocation </a:t>
            </a:r>
            <a:r>
              <a:rPr kumimoji="0" lang="en-US" altLang="ja-JP" sz="32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for physical layer SR in NB-</a:t>
            </a:r>
            <a:r>
              <a:rPr kumimoji="0" lang="en-US" altLang="ja-JP" sz="3200" b="0" i="0" u="none" strike="noStrike" cap="none" normalizeH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IoT</a:t>
            </a:r>
            <a:r>
              <a:rPr kumimoji="0" lang="en-US" altLang="ja-JP" sz="32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altLang="ja-JP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777379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325563"/>
          </a:xfrm>
        </p:spPr>
        <p:txBody>
          <a:bodyPr/>
          <a:lstStyle/>
          <a:p>
            <a:r>
              <a:rPr lang="en-US" dirty="0" smtClean="0">
                <a:latin typeface="Arial" pitchFamily="34" charset="0"/>
                <a:cs typeface="Arial" pitchFamily="34" charset="0"/>
              </a:rPr>
              <a:t>Proposals</a:t>
            </a:r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089212"/>
            <a:ext cx="10515600" cy="5567082"/>
          </a:xfrm>
        </p:spPr>
        <p:txBody>
          <a:bodyPr>
            <a:noAutofit/>
          </a:bodyPr>
          <a:lstStyle/>
          <a:p>
            <a:pPr marL="342900" indent="-342900">
              <a:buFont typeface="Symbol" panose="05050102010706020507" pitchFamily="18" charset="2"/>
              <a:buChar char=""/>
            </a:pPr>
            <a:r>
              <a:rPr lang="en-GB" sz="2400" dirty="0" smtClean="0">
                <a:latin typeface="Times" panose="02020603050405020304" pitchFamily="18" charset="0"/>
                <a:ea typeface="宋体" panose="02010600030101010101" pitchFamily="2" charset="-122"/>
                <a:cs typeface="Times" panose="02020603050405020304" pitchFamily="18" charset="0"/>
              </a:rPr>
              <a:t>Capability </a:t>
            </a:r>
            <a:r>
              <a:rPr lang="en-GB" sz="2400" dirty="0">
                <a:latin typeface="Times" panose="02020603050405020304" pitchFamily="18" charset="0"/>
                <a:ea typeface="宋体" panose="02010600030101010101" pitchFamily="2" charset="-122"/>
                <a:cs typeface="Times" panose="02020603050405020304" pitchFamily="18" charset="0"/>
              </a:rPr>
              <a:t>of SR support needs to be reported by UE;</a:t>
            </a:r>
            <a:endParaRPr lang="en-US" sz="2400" dirty="0">
              <a:latin typeface="Times" panose="02020603050405020304" pitchFamily="18" charset="0"/>
              <a:ea typeface="Batang" panose="02030600000101010101" pitchFamily="18" charset="-127"/>
              <a:cs typeface="Times" panose="02020603050405020304" pitchFamily="18" charset="0"/>
            </a:endParaRPr>
          </a:p>
          <a:p>
            <a:pPr marL="342900" lvl="0" indent="-342900"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en-GB" sz="2400" dirty="0" smtClean="0">
                <a:latin typeface="Times" panose="02020603050405020304" pitchFamily="18" charset="0"/>
                <a:ea typeface="宋体" panose="02010600030101010101" pitchFamily="2" charset="-122"/>
                <a:cs typeface="Times" panose="02020603050405020304" pitchFamily="18" charset="0"/>
              </a:rPr>
              <a:t>For dedicated SR (if supported):</a:t>
            </a:r>
          </a:p>
          <a:p>
            <a:pPr marL="800100" lvl="1" indent="-342900">
              <a:buFont typeface="Symbol" panose="05050102010706020507" pitchFamily="18" charset="2"/>
              <a:buChar char=""/>
            </a:pPr>
            <a:r>
              <a:rPr lang="en-GB" sz="2000" dirty="0" smtClean="0">
                <a:latin typeface="Times" panose="02020603050405020304" pitchFamily="18" charset="0"/>
                <a:ea typeface="宋体" panose="02010600030101010101" pitchFamily="2" charset="-122"/>
                <a:cs typeface="Times" panose="02020603050405020304" pitchFamily="18" charset="0"/>
              </a:rPr>
              <a:t>Configurable </a:t>
            </a:r>
            <a:r>
              <a:rPr lang="en-GB" sz="2000" dirty="0">
                <a:latin typeface="Times" panose="02020603050405020304" pitchFamily="18" charset="0"/>
                <a:ea typeface="宋体" panose="02010600030101010101" pitchFamily="2" charset="-122"/>
                <a:cs typeface="Times" panose="02020603050405020304" pitchFamily="18" charset="0"/>
              </a:rPr>
              <a:t>periodic resource is </a:t>
            </a:r>
            <a:r>
              <a:rPr lang="en-GB" sz="2000" dirty="0" smtClean="0">
                <a:latin typeface="Times" panose="02020603050405020304" pitchFamily="18" charset="0"/>
                <a:ea typeface="宋体" panose="02010600030101010101" pitchFamily="2" charset="-122"/>
                <a:cs typeface="Times" panose="02020603050405020304" pitchFamily="18" charset="0"/>
              </a:rPr>
              <a:t>used.</a:t>
            </a:r>
          </a:p>
          <a:p>
            <a:pPr marL="800100" lvl="1" indent="-342900">
              <a:buFont typeface="Symbol" panose="05050102010706020507" pitchFamily="18" charset="2"/>
              <a:buChar char=""/>
            </a:pPr>
            <a:r>
              <a:rPr lang="en-GB" sz="2000" dirty="0" smtClean="0">
                <a:latin typeface="Times" panose="02020603050405020304" pitchFamily="18" charset="0"/>
                <a:ea typeface="宋体" panose="02010600030101010101" pitchFamily="2" charset="-122"/>
                <a:cs typeface="Times" panose="02020603050405020304" pitchFamily="18" charset="0"/>
              </a:rPr>
              <a:t>More than one resource </a:t>
            </a:r>
            <a:r>
              <a:rPr lang="en-GB" sz="2000" dirty="0">
                <a:latin typeface="Times" panose="02020603050405020304" pitchFamily="18" charset="0"/>
                <a:ea typeface="宋体" panose="02010600030101010101" pitchFamily="2" charset="-122"/>
                <a:cs typeface="Times" panose="02020603050405020304" pitchFamily="18" charset="0"/>
              </a:rPr>
              <a:t>can be used per cell for dedicated </a:t>
            </a:r>
            <a:r>
              <a:rPr lang="en-GB" sz="2000" dirty="0" smtClean="0">
                <a:latin typeface="Times" panose="02020603050405020304" pitchFamily="18" charset="0"/>
                <a:ea typeface="宋体" panose="02010600030101010101" pitchFamily="2" charset="-122"/>
                <a:cs typeface="Times" panose="02020603050405020304" pitchFamily="18" charset="0"/>
              </a:rPr>
              <a:t>SR transmission, depending on e.g. coverage enhancement requirements. Details FFS:</a:t>
            </a:r>
            <a:endParaRPr lang="en-US" sz="2000" dirty="0" smtClean="0">
              <a:latin typeface="Times" panose="02020603050405020304" pitchFamily="18" charset="0"/>
              <a:ea typeface="Batang" panose="02030600000101010101" pitchFamily="18" charset="-127"/>
              <a:cs typeface="Times" panose="02020603050405020304" pitchFamily="18" charset="0"/>
            </a:endParaRPr>
          </a:p>
          <a:p>
            <a:pPr marL="1200150" lvl="2" indent="-285750">
              <a:buFont typeface="Courier New" panose="02070309020205020404" pitchFamily="49" charset="0"/>
              <a:buChar char="o"/>
            </a:pPr>
            <a:r>
              <a:rPr lang="en-GB" sz="1800" dirty="0" smtClean="0">
                <a:latin typeface="Times" panose="02020603050405020304" pitchFamily="18" charset="0"/>
                <a:ea typeface="宋体" panose="02010600030101010101" pitchFamily="2" charset="-122"/>
                <a:cs typeface="Times" panose="02020603050405020304" pitchFamily="18" charset="0"/>
              </a:rPr>
              <a:t>If there is a relationship between SR resource and NPRACH resources</a:t>
            </a:r>
            <a:endParaRPr lang="en-US" sz="1800" dirty="0" smtClean="0">
              <a:latin typeface="Times" panose="02020603050405020304" pitchFamily="18" charset="0"/>
              <a:ea typeface="Batang" panose="02030600000101010101" pitchFamily="18" charset="-127"/>
              <a:cs typeface="Times" panose="02020603050405020304" pitchFamily="18" charset="0"/>
            </a:endParaRPr>
          </a:p>
          <a:p>
            <a:pPr marL="1200150" lvl="2" indent="-285750">
              <a:buFont typeface="Courier New" panose="02070309020205020404" pitchFamily="49" charset="0"/>
              <a:buChar char="o"/>
            </a:pPr>
            <a:r>
              <a:rPr lang="en-GB" sz="1800" dirty="0" smtClean="0">
                <a:latin typeface="Times" panose="02020603050405020304" pitchFamily="18" charset="0"/>
                <a:ea typeface="宋体" panose="02010600030101010101" pitchFamily="2" charset="-122"/>
                <a:cs typeface="Times" panose="02020603050405020304" pitchFamily="18" charset="0"/>
              </a:rPr>
              <a:t>If there are cell-specific and/or UE-specific parts of the configuration</a:t>
            </a:r>
            <a:endParaRPr lang="en-US" sz="1800" dirty="0" smtClean="0">
              <a:latin typeface="Times" panose="02020603050405020304" pitchFamily="18" charset="0"/>
              <a:ea typeface="Batang" panose="02030600000101010101" pitchFamily="18" charset="-127"/>
              <a:cs typeface="Times" panose="02020603050405020304" pitchFamily="18" charset="0"/>
            </a:endParaRPr>
          </a:p>
          <a:p>
            <a:pPr marL="800100" lvl="1" indent="-342900">
              <a:buFont typeface="Symbol" panose="05050102010706020507" pitchFamily="18" charset="2"/>
              <a:buChar char=""/>
            </a:pPr>
            <a:r>
              <a:rPr lang="en-GB" sz="2000" dirty="0" smtClean="0">
                <a:latin typeface="Times" panose="02020603050405020304" pitchFamily="18" charset="0"/>
                <a:ea typeface="宋体" panose="02010600030101010101" pitchFamily="2" charset="-122"/>
                <a:cs typeface="Times" panose="02020603050405020304" pitchFamily="18" charset="0"/>
              </a:rPr>
              <a:t>Dedicated </a:t>
            </a:r>
            <a:r>
              <a:rPr lang="en-GB" sz="2000" dirty="0">
                <a:latin typeface="Times" panose="02020603050405020304" pitchFamily="18" charset="0"/>
                <a:ea typeface="宋体" panose="02010600030101010101" pitchFamily="2" charset="-122"/>
                <a:cs typeface="Times" panose="02020603050405020304" pitchFamily="18" charset="0"/>
              </a:rPr>
              <a:t>SR resource design should </a:t>
            </a:r>
            <a:r>
              <a:rPr lang="en-GB" sz="2000" dirty="0" smtClean="0">
                <a:latin typeface="Times" panose="02020603050405020304" pitchFamily="18" charset="0"/>
                <a:ea typeface="宋体" panose="02010600030101010101" pitchFamily="2" charset="-122"/>
                <a:cs typeface="Times" panose="02020603050405020304" pitchFamily="18" charset="0"/>
              </a:rPr>
              <a:t>consider backward </a:t>
            </a:r>
            <a:r>
              <a:rPr lang="en-GB" sz="2000" dirty="0">
                <a:latin typeface="Times" panose="02020603050405020304" pitchFamily="18" charset="0"/>
                <a:ea typeface="宋体" panose="02010600030101010101" pitchFamily="2" charset="-122"/>
                <a:cs typeface="Times" panose="02020603050405020304" pitchFamily="18" charset="0"/>
              </a:rPr>
              <a:t>compatibility with legacy UE, and </a:t>
            </a:r>
            <a:r>
              <a:rPr lang="en-GB" sz="2000" kern="100" dirty="0">
                <a:latin typeface="Times" panose="02020603050405020304" pitchFamily="18" charset="0"/>
                <a:ea typeface="Batang" panose="02030600000101010101" pitchFamily="18" charset="-127"/>
                <a:cs typeface="Times" panose="02020603050405020304" pitchFamily="18" charset="0"/>
              </a:rPr>
              <a:t>u</a:t>
            </a:r>
            <a:r>
              <a:rPr lang="en-GB" sz="2000" kern="100" dirty="0" smtClean="0">
                <a:latin typeface="Times" panose="02020603050405020304" pitchFamily="18" charset="0"/>
                <a:ea typeface="Batang" panose="02030600000101010101" pitchFamily="18" charset="-127"/>
                <a:cs typeface="Times" panose="02020603050405020304" pitchFamily="18" charset="0"/>
              </a:rPr>
              <a:t>sing </a:t>
            </a:r>
            <a:r>
              <a:rPr lang="en-GB" sz="2000" kern="100" dirty="0">
                <a:latin typeface="Times" panose="02020603050405020304" pitchFamily="18" charset="0"/>
                <a:ea typeface="Batang" panose="02030600000101010101" pitchFamily="18" charset="-127"/>
                <a:cs typeface="Times" panose="02020603050405020304" pitchFamily="18" charset="0"/>
              </a:rPr>
              <a:t>a part of the NPRACH resources can be a starting point</a:t>
            </a:r>
            <a:r>
              <a:rPr lang="en-GB" sz="2000" kern="100" dirty="0" smtClean="0">
                <a:latin typeface="Times" panose="02020603050405020304" pitchFamily="18" charset="0"/>
                <a:ea typeface="Batang" panose="02030600000101010101" pitchFamily="18" charset="-127"/>
                <a:cs typeface="Times" panose="02020603050405020304" pitchFamily="18" charset="0"/>
              </a:rPr>
              <a:t>;</a:t>
            </a:r>
            <a:endParaRPr lang="en-US" sz="2000" dirty="0" smtClean="0">
              <a:latin typeface="Times" panose="02020603050405020304" pitchFamily="18" charset="0"/>
              <a:ea typeface="Batang" panose="02030600000101010101" pitchFamily="18" charset="-127"/>
              <a:cs typeface="Times" panose="02020603050405020304" pitchFamily="18" charset="0"/>
            </a:endParaRPr>
          </a:p>
          <a:p>
            <a:pPr lvl="0"/>
            <a:r>
              <a:rPr lang="en-US" altLang="zh-CN" sz="2400" dirty="0">
                <a:latin typeface="Times" panose="02020603050405020304" pitchFamily="18" charset="0"/>
                <a:ea typeface="宋体" panose="02010600030101010101" pitchFamily="2" charset="-122"/>
                <a:cs typeface="Times" panose="02020603050405020304" pitchFamily="18" charset="0"/>
              </a:rPr>
              <a:t>For piggybacked SR </a:t>
            </a:r>
            <a:r>
              <a:rPr lang="en-GB" sz="2400" dirty="0">
                <a:latin typeface="Times" panose="02020603050405020304" pitchFamily="18" charset="0"/>
                <a:ea typeface="宋体" panose="02010600030101010101" pitchFamily="2" charset="-122"/>
                <a:cs typeface="Times" panose="02020603050405020304" pitchFamily="18" charset="0"/>
              </a:rPr>
              <a:t>when ACK/NACK is being sent on NPUSCH format </a:t>
            </a:r>
            <a:r>
              <a:rPr lang="en-GB" sz="2400" dirty="0" smtClean="0">
                <a:latin typeface="Times" panose="02020603050405020304" pitchFamily="18" charset="0"/>
                <a:ea typeface="宋体" panose="02010600030101010101" pitchFamily="2" charset="-122"/>
                <a:cs typeface="Times" panose="02020603050405020304" pitchFamily="18" charset="0"/>
              </a:rPr>
              <a:t>2 (if supported)</a:t>
            </a:r>
            <a:r>
              <a:rPr lang="en-US" altLang="zh-CN" sz="2400" dirty="0" smtClean="0">
                <a:latin typeface="Times" panose="02020603050405020304" pitchFamily="18" charset="0"/>
                <a:ea typeface="宋体" panose="02010600030101010101" pitchFamily="2" charset="-122"/>
                <a:cs typeface="Times" panose="02020603050405020304" pitchFamily="18" charset="0"/>
              </a:rPr>
              <a:t>:</a:t>
            </a:r>
            <a:endParaRPr lang="en-US" altLang="zh-CN" sz="2400" dirty="0">
              <a:latin typeface="Times" panose="02020603050405020304" pitchFamily="18" charset="0"/>
              <a:ea typeface="宋体" panose="02010600030101010101" pitchFamily="2" charset="-122"/>
              <a:cs typeface="Times" panose="02020603050405020304" pitchFamily="18" charset="0"/>
            </a:endParaRPr>
          </a:p>
          <a:p>
            <a:pPr lvl="1"/>
            <a:r>
              <a:rPr lang="en-US" altLang="zh-CN" sz="2000" dirty="0" smtClean="0">
                <a:latin typeface="Times" panose="02020603050405020304" pitchFamily="18" charset="0"/>
                <a:cs typeface="Times" panose="02020603050405020304" pitchFamily="18" charset="0"/>
              </a:rPr>
              <a:t>The resource allocated for NPUSCH format 2 transmission in the associated DL grant is used for piggybacked SR transmission;</a:t>
            </a:r>
            <a:endParaRPr lang="zh-CN" altLang="zh-CN" sz="2000" dirty="0">
              <a:latin typeface="Times" panose="02020603050405020304" pitchFamily="18" charset="0"/>
              <a:cs typeface="Times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057095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604</TotalTime>
  <Words>234</Words>
  <Application>Microsoft Office PowerPoint</Application>
  <PresentationFormat>宽屏</PresentationFormat>
  <Paragraphs>21</Paragraphs>
  <Slides>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15" baseType="lpstr">
      <vt:lpstr>Arial Unicode MS</vt:lpstr>
      <vt:lpstr>Batang</vt:lpstr>
      <vt:lpstr>ＭＳ Ｐゴシック</vt:lpstr>
      <vt:lpstr>宋体</vt:lpstr>
      <vt:lpstr>Arial</vt:lpstr>
      <vt:lpstr>Calibri</vt:lpstr>
      <vt:lpstr>Calibri Light</vt:lpstr>
      <vt:lpstr>Courier New</vt:lpstr>
      <vt:lpstr>Symbol</vt:lpstr>
      <vt:lpstr>Times</vt:lpstr>
      <vt:lpstr>Times New Roman</vt:lpstr>
      <vt:lpstr>Office Theme</vt:lpstr>
      <vt:lpstr>Way forward on resource allocation for physical layer SR in NB-IoT</vt:lpstr>
      <vt:lpstr>Background</vt:lpstr>
      <vt:lpstr>Proposals</vt:lpstr>
    </vt:vector>
  </TitlesOfParts>
  <Company>Huawei Technologies Co., Ltd.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UL grant in RAR</dc:title>
  <dc:creator>Matthew Webb3</dc:creator>
  <cp:lastModifiedBy>Tiexiaolei</cp:lastModifiedBy>
  <cp:revision>84</cp:revision>
  <dcterms:created xsi:type="dcterms:W3CDTF">2016-03-23T22:01:47Z</dcterms:created>
  <dcterms:modified xsi:type="dcterms:W3CDTF">2017-04-04T16:10:07Z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(3)wBoksl6YPUKnRdLtf/CnAjRr4lTNkRi6RGKopueZUOk32/wDEXFrpI4bSuiRnBqpG5RCu0Lx
L/cWtXRvatGn1jb0AAqpBK9SJr1d62zm2aezmTn2BizZY6FhWdaHDZuQO4B3G5bAq9TUlU/u
RU0ATK8JqiIRBKsEmXiUfJwGuSXvtwEYeuhHELpDlVNwosftK2BsXA5At+G/ZwAs+yvp2CmD
Kt+ORbUCmf0ri5W6m4</vt:lpwstr>
  </property>
  <property fmtid="{D5CDD505-2E9C-101B-9397-08002B2CF9AE}" pid="3" name="_2015_ms_pID_7253431">
    <vt:lpwstr>FF7ZWI9iiPdZczYizvSCaqtQ1AnQ/3IIeJ9r8c1QQG2n3Zqv4vvSu8
wT0eGi2fBYRgm7EhKJH+sp+EygL5HLTFSls1FsEmJWEX4CMJ/rk6iDRRt5FuFNI+SXSXyUbj
1XXJyv61MzBbz0SVYcNXoPo2Imeon+qWFS6KqH61EX2teCHirNr6akG3pFGvUerljWq8Z5lZ
CyTMmQLd2YZc2Xr5PYtwYBt2JocbzQcQmwq8</vt:lpwstr>
  </property>
  <property fmtid="{D5CDD505-2E9C-101B-9397-08002B2CF9AE}" pid="4" name="_2015_ms_pID_7253432">
    <vt:lpwstr>u2aDp96mzw+AuRRfVv1Ap8lU+wEbCUpsvsbF
agk66aiI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1491239432</vt:lpwstr>
  </property>
</Properties>
</file>