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2" r:id="rId3"/>
    <p:sldId id="263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494" autoAdjust="0"/>
  </p:normalViewPr>
  <p:slideViewPr>
    <p:cSldViewPr>
      <p:cViewPr>
        <p:scale>
          <a:sx n="60" d="100"/>
          <a:sy n="60" d="100"/>
        </p:scale>
        <p:origin x="-162" y="-6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A823E6-2916-4E0B-A821-DD51606F6460}" type="datetimeFigureOut">
              <a:rPr kumimoji="1" lang="ja-JP" altLang="en-US" smtClean="0"/>
              <a:t>2017/4/6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224BFC-7E8F-493A-AC51-0A1B2334808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032788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224BFC-7E8F-493A-AC51-0A1B23348086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49245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224BFC-7E8F-493A-AC51-0A1B23348086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212924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2017/4/6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226043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2017/4/6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2838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2017/4/6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860904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2017/4/6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599688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2017/4/6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805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2017/4/6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2428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2017/4/6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010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2017/4/6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818628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2017/4/6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8459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2017/4/6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77617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2017/4/6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2876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13F1F3-9951-4734-9300-6FC4DDD30CEE}" type="datetimeFigureOut">
              <a:rPr kumimoji="1" lang="ja-JP" altLang="en-US" smtClean="0"/>
              <a:t>2017/4/6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294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WF on subcarrier grid in NR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800" dirty="0" smtClean="0">
                <a:solidFill>
                  <a:schemeClr val="tx1"/>
                </a:solidFill>
              </a:rPr>
              <a:t>Panasonic, Ericsson, Nokia, Alcatel-Lucent Shanghai Bell, NTT DOCOMO, Intel, Qualcomm,</a:t>
            </a:r>
            <a:r>
              <a:rPr lang="ja-JP" altLang="en-US" sz="2800" dirty="0">
                <a:solidFill>
                  <a:schemeClr val="tx1"/>
                </a:solidFill>
              </a:rPr>
              <a:t> </a:t>
            </a:r>
            <a:r>
              <a:rPr lang="en-US" altLang="ja-JP" sz="2800" dirty="0" smtClean="0">
                <a:solidFill>
                  <a:schemeClr val="tx1"/>
                </a:solidFill>
              </a:rPr>
              <a:t>ZTE, NEC</a:t>
            </a:r>
            <a:r>
              <a:rPr lang="en-US" altLang="ja-JP" sz="2800" dirty="0">
                <a:solidFill>
                  <a:schemeClr val="tx1"/>
                </a:solidFill>
              </a:rPr>
              <a:t>, Mitsubishi </a:t>
            </a:r>
            <a:r>
              <a:rPr lang="en-US" altLang="ja-JP" sz="2800" dirty="0" smtClean="0">
                <a:solidFill>
                  <a:schemeClr val="tx1"/>
                </a:solidFill>
              </a:rPr>
              <a:t>Electric</a:t>
            </a:r>
            <a:endParaRPr kumimoji="1" lang="ja-JP" altLang="en-US" sz="2800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322" y="116632"/>
            <a:ext cx="900118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ja-JP" b="1" dirty="0"/>
              <a:t>3GPP TSG RAN WG1 </a:t>
            </a:r>
            <a:r>
              <a:rPr lang="en-GB" altLang="ja-JP" b="1" dirty="0" smtClean="0"/>
              <a:t>Meeting#88bis                                               </a:t>
            </a:r>
            <a:r>
              <a:rPr lang="en-GB" altLang="ja-JP" b="1" dirty="0"/>
              <a:t>	                       </a:t>
            </a:r>
            <a:r>
              <a:rPr lang="en-GB" altLang="ja-JP" b="1" dirty="0" smtClean="0"/>
              <a:t>R1-170</a:t>
            </a:r>
            <a:r>
              <a:rPr lang="en-US" altLang="ja-JP" b="1" dirty="0" smtClean="0"/>
              <a:t>6173</a:t>
            </a:r>
            <a:endParaRPr lang="en-GB" altLang="ja-JP" b="1" dirty="0" smtClean="0"/>
          </a:p>
          <a:p>
            <a:r>
              <a:rPr lang="en-US" altLang="ja-JP" b="1" dirty="0" smtClean="0"/>
              <a:t>Spokane, USA, 3rd – 7th April 2017</a:t>
            </a:r>
          </a:p>
          <a:p>
            <a:r>
              <a:rPr lang="en-US" altLang="ja-JP" b="1" dirty="0" smtClean="0"/>
              <a:t>Agenda Item: 8.1.10</a:t>
            </a:r>
            <a:endParaRPr lang="ja-JP" altLang="ja-JP" b="1" dirty="0"/>
          </a:p>
        </p:txBody>
      </p:sp>
    </p:spTree>
    <p:extLst>
      <p:ext uri="{BB962C8B-B14F-4D97-AF65-F5344CB8AC3E}">
        <p14:creationId xmlns:p14="http://schemas.microsoft.com/office/powerpoint/2010/main" val="1796881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6207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Background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76064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altLang="ja-JP" sz="2000" dirty="0"/>
              <a:t>In RAN1#88, following agreements on subcarrier grid were </a:t>
            </a:r>
            <a:r>
              <a:rPr lang="en-GB" altLang="ja-JP" sz="2000" dirty="0" smtClean="0"/>
              <a:t>made:</a:t>
            </a:r>
            <a:endParaRPr lang="en-US" altLang="ja-JP" sz="2000" dirty="0" smtClean="0"/>
          </a:p>
          <a:p>
            <a:r>
              <a:rPr lang="en-US" altLang="ja-JP" sz="2000" b="1" u="sng" dirty="0"/>
              <a:t>Agreements:</a:t>
            </a:r>
          </a:p>
          <a:p>
            <a:pPr lvl="1"/>
            <a:r>
              <a:rPr lang="en-US" altLang="ja-JP" sz="1800" dirty="0" smtClean="0"/>
              <a:t>RAN1 </a:t>
            </a:r>
            <a:r>
              <a:rPr lang="en-US" altLang="ja-JP" sz="1800" dirty="0"/>
              <a:t>will down select between following alternatives in the next meeting</a:t>
            </a:r>
          </a:p>
          <a:p>
            <a:pPr lvl="2"/>
            <a:r>
              <a:rPr lang="en-US" altLang="ja-JP" sz="1600" dirty="0" smtClean="0"/>
              <a:t>Alt.1</a:t>
            </a:r>
            <a:endParaRPr lang="en-US" altLang="ja-JP" sz="1600" dirty="0"/>
          </a:p>
          <a:p>
            <a:pPr lvl="3"/>
            <a:r>
              <a:rPr lang="en-US" altLang="ja-JP" sz="1400" dirty="0" smtClean="0"/>
              <a:t>Assuming </a:t>
            </a:r>
            <a:r>
              <a:rPr lang="en-US" altLang="ja-JP" sz="1400" dirty="0"/>
              <a:t>the subcarriers in a PRB are numbered from 0 to 11, for a given SCS F</a:t>
            </a:r>
            <a:r>
              <a:rPr lang="en-US" altLang="ja-JP" sz="1400" baseline="-25000" dirty="0"/>
              <a:t>0</a:t>
            </a:r>
            <a:r>
              <a:rPr lang="en-US" altLang="ja-JP" sz="1400" dirty="0"/>
              <a:t>, subcarrier 0 always coincide with a subcarrier 0 of all SCS of order less than F</a:t>
            </a:r>
            <a:r>
              <a:rPr lang="en-US" altLang="ja-JP" sz="1400" baseline="-25000" dirty="0"/>
              <a:t>0</a:t>
            </a:r>
            <a:r>
              <a:rPr lang="en-US" altLang="ja-JP" sz="1400" dirty="0"/>
              <a:t>.</a:t>
            </a:r>
          </a:p>
          <a:p>
            <a:pPr lvl="2"/>
            <a:r>
              <a:rPr lang="en-US" altLang="ja-JP" sz="1600" dirty="0" smtClean="0"/>
              <a:t>Alt.2</a:t>
            </a:r>
            <a:r>
              <a:rPr lang="en-US" altLang="ja-JP" sz="1600" dirty="0"/>
              <a:t>:</a:t>
            </a:r>
          </a:p>
          <a:p>
            <a:pPr lvl="3"/>
            <a:r>
              <a:rPr lang="en-US" altLang="ja-JP" sz="1400" dirty="0" smtClean="0"/>
              <a:t>For </a:t>
            </a:r>
            <a:r>
              <a:rPr lang="en-US" altLang="ja-JP" sz="1400" dirty="0"/>
              <a:t>a given SCS F</a:t>
            </a:r>
            <a:r>
              <a:rPr lang="en-US" altLang="ja-JP" sz="1400" baseline="-25000" dirty="0"/>
              <a:t>0</a:t>
            </a:r>
            <a:r>
              <a:rPr lang="en-US" altLang="ja-JP" sz="1400" dirty="0"/>
              <a:t>, subcarrier 0 has SCS dependent offset of PRB boundary based on the largest subcarrier spacing supported by the </a:t>
            </a:r>
            <a:r>
              <a:rPr lang="en-US" altLang="ja-JP" sz="1400" dirty="0" smtClean="0"/>
              <a:t>carrier</a:t>
            </a:r>
          </a:p>
          <a:p>
            <a:pPr lvl="3"/>
            <a:endParaRPr lang="en-US" altLang="ja-JP" sz="1400" dirty="0" smtClean="0"/>
          </a:p>
          <a:p>
            <a:pPr marL="0" indent="0">
              <a:buNone/>
            </a:pPr>
            <a:r>
              <a:rPr lang="en-US" altLang="ja-JP" sz="2000" dirty="0"/>
              <a:t>Alt.2 was clarified further as follows [1].</a:t>
            </a:r>
          </a:p>
          <a:p>
            <a:pPr lvl="1"/>
            <a:r>
              <a:rPr lang="en-US" altLang="ja-JP" sz="1800" dirty="0" smtClean="0"/>
              <a:t>Assuming </a:t>
            </a:r>
            <a:r>
              <a:rPr lang="en-US" altLang="ja-JP" sz="1800" dirty="0"/>
              <a:t>the subcarriers in a PRB are numbered from 0 to 11, subcarrier 0 for the largest SCS FM=15kHz x 2</a:t>
            </a:r>
            <a:r>
              <a:rPr lang="en-US" altLang="ja-JP" sz="1800" baseline="30000" dirty="0"/>
              <a:t>M</a:t>
            </a:r>
            <a:r>
              <a:rPr lang="en-US" altLang="ja-JP" sz="1800" dirty="0"/>
              <a:t> supported by a NR carrier coincides with a subcarrier 2</a:t>
            </a:r>
            <a:r>
              <a:rPr lang="en-US" altLang="ja-JP" sz="1800" baseline="30000" dirty="0"/>
              <a:t>K-1</a:t>
            </a:r>
            <a:r>
              <a:rPr lang="en-US" altLang="ja-JP" sz="1800" dirty="0"/>
              <a:t>-1 for smaller SCS of F</a:t>
            </a:r>
            <a:r>
              <a:rPr lang="en-US" altLang="ja-JP" sz="1800" baseline="-25000" dirty="0"/>
              <a:t>N</a:t>
            </a:r>
            <a:r>
              <a:rPr lang="en-US" altLang="ja-JP" sz="1800" dirty="0"/>
              <a:t>=F</a:t>
            </a:r>
            <a:r>
              <a:rPr lang="en-US" altLang="ja-JP" sz="1800" baseline="-25000" dirty="0"/>
              <a:t>M </a:t>
            </a:r>
            <a:r>
              <a:rPr lang="en-US" altLang="ja-JP" sz="1800" dirty="0"/>
              <a:t>x 2</a:t>
            </a:r>
            <a:r>
              <a:rPr lang="en-US" altLang="ja-JP" sz="1800" baseline="30000" dirty="0"/>
              <a:t>-K</a:t>
            </a:r>
            <a:r>
              <a:rPr lang="en-US" altLang="ja-JP" sz="1800" dirty="0"/>
              <a:t> (K=1,2</a:t>
            </a:r>
            <a:r>
              <a:rPr lang="en-US" altLang="ja-JP" sz="1800" dirty="0" smtClean="0"/>
              <a:t>,…).</a:t>
            </a:r>
            <a:endParaRPr lang="en-US" altLang="ja-JP" sz="1800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-129" y="6500876"/>
            <a:ext cx="5580000" cy="36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dirty="0" smtClean="0"/>
              <a:t>[</a:t>
            </a:r>
            <a:r>
              <a:rPr lang="en-US" altLang="ja-JP" sz="1600" dirty="0"/>
              <a:t>1</a:t>
            </a:r>
            <a:r>
              <a:rPr lang="en-US" altLang="ja-JP" sz="1600" dirty="0" smtClean="0"/>
              <a:t>] </a:t>
            </a:r>
            <a:r>
              <a:rPr lang="en-US" altLang="ja-JP" sz="1600" dirty="0"/>
              <a:t>R1-1704125, “LS on subcarrier grid for NR,” RAN1, RAN1#88</a:t>
            </a:r>
            <a:endParaRPr kumimoji="1" lang="ja-JP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475300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コンテンツ プレースホルダー 2"/>
          <p:cNvSpPr txBox="1">
            <a:spLocks/>
          </p:cNvSpPr>
          <p:nvPr/>
        </p:nvSpPr>
        <p:spPr>
          <a:xfrm>
            <a:off x="179512" y="764704"/>
            <a:ext cx="8784976" cy="57606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ja-JP" sz="2400" b="1" u="sng" dirty="0" smtClean="0"/>
              <a:t>Proposal 1</a:t>
            </a:r>
          </a:p>
          <a:p>
            <a:r>
              <a:rPr lang="en-US" altLang="ja-JP" sz="2000" dirty="0" smtClean="0"/>
              <a:t>Subcarrier </a:t>
            </a:r>
            <a:r>
              <a:rPr lang="en-US" altLang="ja-JP" sz="2000" dirty="0"/>
              <a:t>grid in NR is Alt.1, i.e., “Assuming the subcarriers in a PRB are numbered from 0 to 11, for a given SCS F</a:t>
            </a:r>
            <a:r>
              <a:rPr lang="en-US" altLang="ja-JP" sz="2000" baseline="-25000" dirty="0"/>
              <a:t>0</a:t>
            </a:r>
            <a:r>
              <a:rPr lang="en-US" altLang="ja-JP" sz="2000" dirty="0"/>
              <a:t>, subcarrier 0 always coincide with a subcarrier 0 of all SCS of order less than F</a:t>
            </a:r>
            <a:r>
              <a:rPr lang="en-US" altLang="ja-JP" sz="2000" baseline="-25000" dirty="0"/>
              <a:t>0</a:t>
            </a:r>
            <a:r>
              <a:rPr lang="en-US" altLang="ja-JP" sz="2000" dirty="0" smtClean="0"/>
              <a:t>.”</a:t>
            </a:r>
          </a:p>
          <a:p>
            <a:endParaRPr lang="en-US" altLang="ja-JP" sz="2000" dirty="0"/>
          </a:p>
          <a:p>
            <a:pPr marL="0" lvl="0" indent="0">
              <a:spcBef>
                <a:spcPts val="0"/>
              </a:spcBef>
              <a:buNone/>
            </a:pPr>
            <a:r>
              <a:rPr lang="en-US" altLang="ja-JP" sz="2400" b="1" u="sng" dirty="0">
                <a:solidFill>
                  <a:prstClr val="black"/>
                </a:solidFill>
              </a:rPr>
              <a:t>Proposal </a:t>
            </a:r>
            <a:r>
              <a:rPr lang="en-US" altLang="ja-JP" sz="2400" b="1" u="sng" dirty="0" smtClean="0">
                <a:solidFill>
                  <a:prstClr val="black"/>
                </a:solidFill>
              </a:rPr>
              <a:t>2</a:t>
            </a:r>
            <a:endParaRPr lang="en-US" altLang="ja-JP" sz="2400" b="1" u="sng" dirty="0">
              <a:solidFill>
                <a:prstClr val="black"/>
              </a:solidFill>
            </a:endParaRPr>
          </a:p>
          <a:p>
            <a:r>
              <a:rPr lang="en-US" altLang="ja-JP" sz="2000" dirty="0"/>
              <a:t>RAN1 send LS to RAN4 to inform </a:t>
            </a:r>
            <a:r>
              <a:rPr lang="en-US" altLang="ja-JP" sz="2000" dirty="0" smtClean="0"/>
              <a:t>RAN1 decision </a:t>
            </a:r>
            <a:r>
              <a:rPr lang="en-US" altLang="ja-JP" sz="2000" dirty="0"/>
              <a:t>on subcarrier </a:t>
            </a:r>
            <a:r>
              <a:rPr lang="en-US" altLang="ja-JP" sz="2000" dirty="0" smtClean="0"/>
              <a:t>grid in NR.</a:t>
            </a:r>
            <a:endParaRPr lang="en-US" altLang="ja-JP" sz="2000" dirty="0"/>
          </a:p>
        </p:txBody>
      </p:sp>
      <p:sp>
        <p:nvSpPr>
          <p:cNvPr id="5" name="タイトル 1"/>
          <p:cNvSpPr txBox="1">
            <a:spLocks/>
          </p:cNvSpPr>
          <p:nvPr/>
        </p:nvSpPr>
        <p:spPr>
          <a:xfrm>
            <a:off x="457200" y="116632"/>
            <a:ext cx="8229600" cy="56207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3200" dirty="0" smtClean="0"/>
              <a:t>Proposals</a:t>
            </a:r>
            <a:endParaRPr lang="ja-JP" altLang="en-US" sz="3200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570554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1863</TotalTime>
  <Words>258</Words>
  <Application>Microsoft Office PowerPoint</Application>
  <PresentationFormat>画面に合わせる (4:3)</PresentationFormat>
  <Paragraphs>25</Paragraphs>
  <Slides>3</Slides>
  <Notes>2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​​テーマ</vt:lpstr>
      <vt:lpstr>WF on subcarrier grid in NR</vt:lpstr>
      <vt:lpstr>Background</vt:lpstr>
      <vt:lpstr>PowerPoint プレゼンテーション</vt:lpstr>
    </vt:vector>
  </TitlesOfParts>
  <Company>パナソニック株式会社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DC handling</dc:title>
  <dc:creator>Tetsuya Yamamoto</dc:creator>
  <cp:lastModifiedBy>Tetsuya Yamamoto</cp:lastModifiedBy>
  <cp:revision>236</cp:revision>
  <dcterms:created xsi:type="dcterms:W3CDTF">2017-01-19T03:23:31Z</dcterms:created>
  <dcterms:modified xsi:type="dcterms:W3CDTF">2017-04-06T04:21:13Z</dcterms:modified>
</cp:coreProperties>
</file>