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4" r:id="rId3"/>
    <p:sldId id="29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1" autoAdjust="0"/>
    <p:restoredTop sz="96779" autoAdjust="0"/>
  </p:normalViewPr>
  <p:slideViewPr>
    <p:cSldViewPr>
      <p:cViewPr varScale="1">
        <p:scale>
          <a:sx n="79" d="100"/>
          <a:sy n="79" d="100"/>
        </p:scale>
        <p:origin x="-12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CBR and CR definition for 36.214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#88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en-GB" sz="1800" b="1" dirty="0" smtClean="0"/>
              <a:t>R1-1704035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 13th - 17th February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7.2.1.3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458199" cy="4191000"/>
        </p:xfrm>
        <a:graphic>
          <a:graphicData uri="http://schemas.openxmlformats.org/drawingml/2006/table">
            <a:tbl>
              <a:tblPr/>
              <a:tblGrid>
                <a:gridCol w="1694592"/>
                <a:gridCol w="6763607"/>
              </a:tblGrid>
              <a:tr h="4191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Arial"/>
                          <a:ea typeface="宋体"/>
                          <a:cs typeface="Times New Roman"/>
                        </a:rPr>
                        <a:t>Definition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Channel busy radio (CBR) measured at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is defined as follows: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For </a:t>
                      </a:r>
                      <a:r>
                        <a:rPr lang="en-GB" sz="1800" dirty="0" smtClean="0">
                          <a:latin typeface="Arial"/>
                          <a:ea typeface="宋体"/>
                          <a:cs typeface="Times New Roman"/>
                        </a:rPr>
                        <a:t>PSSCH, 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the portion of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sub-channels </a:t>
                      </a:r>
                      <a:r>
                        <a:rPr lang="en-GB" altLang="zh-CN" sz="180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Times New Roman"/>
                        </a:rPr>
                        <a:t>in the resource pool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whose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S-RSSI measured by the UE exceed a (pre-)configured threshold 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sensed</a:t>
                      </a:r>
                      <a:r>
                        <a:rPr lang="en-US" altLang="zh-CN" sz="18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over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[</a:t>
                      </a:r>
                      <a:r>
                        <a:rPr lang="en-GB" altLang="zh-CN" sz="1800" i="1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n-</a:t>
                      </a:r>
                      <a:r>
                        <a:rPr lang="en-GB" altLang="zh-CN" sz="1800" i="1" strike="sngStrike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99</a:t>
                      </a:r>
                      <a:r>
                        <a:rPr lang="en-GB" altLang="zh-CN" sz="1800" i="1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Times New Roman"/>
                        </a:rPr>
                        <a:t>100</a:t>
                      </a:r>
                      <a:r>
                        <a:rPr lang="en-GB" altLang="zh-CN" sz="1800" i="1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, n</a:t>
                      </a:r>
                      <a:r>
                        <a:rPr lang="en-GB" altLang="zh-CN" sz="1800" i="1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Times New Roman"/>
                        </a:rPr>
                        <a:t>-1</a:t>
                      </a:r>
                      <a:r>
                        <a:rPr lang="en-GB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], 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For </a:t>
                      </a:r>
                      <a:r>
                        <a:rPr lang="en-US" sz="1800" kern="1200" baseline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PSCCH </a:t>
                      </a:r>
                      <a:r>
                        <a:rPr lang="en-US" sz="1800" strike="sngStrike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when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8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in a pool </a:t>
                      </a:r>
                      <a:r>
                        <a:rPr lang="en-GB" altLang="zh-CN" sz="18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(pre)configured such that </a:t>
                      </a:r>
                      <a:r>
                        <a:rPr lang="en-US" sz="18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PSCCH</a:t>
                      </a:r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 may be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transmitted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with its corresponding PSSCH in non-adjacent resource blocks,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the portion of the sub-channels of the PSCCH pool whose S-RSSI measured by the UE exceed a (pre-)configured threshold 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sensed</a:t>
                      </a:r>
                      <a:r>
                        <a:rPr lang="en-US" altLang="zh-CN" sz="1800" baseline="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over 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n-</a:t>
                      </a:r>
                      <a:r>
                        <a:rPr lang="en-GB" sz="1800" i="1" strike="sngStrike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99</a:t>
                      </a:r>
                      <a:r>
                        <a:rPr lang="en-GB" sz="1800" i="1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100</a:t>
                      </a:r>
                      <a:r>
                        <a:rPr lang="en-GB" sz="1800" i="1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, n</a:t>
                      </a:r>
                      <a:r>
                        <a:rPr lang="en-GB" sz="1800" i="1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-1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],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assuming that the PSCCH pool is composed of sub-channels 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with a size of two resource blocks.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5334000"/>
            <a:ext cx="641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dirty="0" smtClean="0"/>
              <a:t>NOTE:	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 is based on physical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index.</a:t>
            </a:r>
            <a:endParaRPr lang="zh-CN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97180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NOTE 1:	</a:t>
            </a:r>
            <a:r>
              <a:rPr lang="en-GB" altLang="zh-CN" i="1" dirty="0" smtClean="0"/>
              <a:t>a</a:t>
            </a:r>
            <a:r>
              <a:rPr lang="en-GB" altLang="zh-CN" dirty="0" smtClean="0"/>
              <a:t> and </a:t>
            </a:r>
            <a:r>
              <a:rPr lang="en-GB" altLang="zh-CN" i="1" dirty="0" smtClean="0"/>
              <a:t>b</a:t>
            </a:r>
            <a:r>
              <a:rPr lang="en-GB" altLang="zh-CN" dirty="0" smtClean="0"/>
              <a:t> are </a:t>
            </a:r>
            <a:r>
              <a:rPr lang="en-GB" altLang="zh-CN" dirty="0" smtClean="0"/>
              <a:t>positive </a:t>
            </a:r>
            <a:r>
              <a:rPr lang="en-GB" altLang="zh-CN" dirty="0" smtClean="0"/>
              <a:t>integers determined by UE implementation with </a:t>
            </a:r>
            <a:r>
              <a:rPr lang="en-GB" altLang="zh-CN" i="1" dirty="0" smtClean="0"/>
              <a:t>a+b+1 = 1000</a:t>
            </a:r>
            <a:r>
              <a:rPr lang="en-GB" altLang="zh-CN" dirty="0" smtClean="0"/>
              <a:t>, </a:t>
            </a:r>
            <a:r>
              <a:rPr lang="en-GB" altLang="zh-CN" dirty="0" smtClean="0">
                <a:solidFill>
                  <a:srgbClr val="FF0000"/>
                </a:solidFill>
              </a:rPr>
              <a:t>a &gt;= [500], and </a:t>
            </a:r>
            <a:r>
              <a:rPr lang="en-US" altLang="zh-CN" dirty="0" err="1" smtClean="0">
                <a:solidFill>
                  <a:srgbClr val="FF0000"/>
                </a:solidFill>
              </a:rPr>
              <a:t>n+b</a:t>
            </a:r>
            <a:r>
              <a:rPr lang="en-US" altLang="zh-CN" dirty="0" smtClean="0">
                <a:solidFill>
                  <a:srgbClr val="FF0000"/>
                </a:solidFill>
              </a:rPr>
              <a:t> should not exceed the last transmission opportunity of the grant for the current transmission</a:t>
            </a:r>
            <a:r>
              <a:rPr lang="en-GB" altLang="zh-CN" dirty="0" smtClean="0"/>
              <a:t>. </a:t>
            </a:r>
            <a:endParaRPr lang="zh-CN" altLang="zh-CN" dirty="0" smtClean="0"/>
          </a:p>
          <a:p>
            <a:r>
              <a:rPr lang="en-GB" altLang="zh-CN" dirty="0" smtClean="0"/>
              <a:t>NOTE 2: 	CR is evaluated for each (re)transmission.</a:t>
            </a:r>
            <a:endParaRPr lang="zh-CN" altLang="zh-CN" dirty="0" smtClean="0"/>
          </a:p>
          <a:p>
            <a:r>
              <a:rPr lang="en-GB" altLang="zh-CN" dirty="0" smtClean="0"/>
              <a:t>NOTE 3:	In evaluating CR, the UE shall assume the transmission parameter used at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i="1" dirty="0" smtClean="0"/>
              <a:t>n</a:t>
            </a:r>
            <a:r>
              <a:rPr lang="en-GB" altLang="zh-CN" dirty="0" smtClean="0"/>
              <a:t> is reused </a:t>
            </a:r>
            <a:r>
              <a:rPr lang="en-US" altLang="zh-CN" dirty="0" smtClean="0">
                <a:solidFill>
                  <a:srgbClr val="FF0000"/>
                </a:solidFill>
              </a:rPr>
              <a:t>according to the existing grant(s)</a:t>
            </a:r>
            <a:r>
              <a:rPr lang="en-GB" altLang="zh-CN" dirty="0" smtClean="0">
                <a:solidFill>
                  <a:srgbClr val="FF0000"/>
                </a:solidFill>
              </a:rPr>
              <a:t> </a:t>
            </a:r>
            <a:r>
              <a:rPr lang="en-GB" altLang="zh-CN" dirty="0" smtClean="0"/>
              <a:t>in 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[</a:t>
            </a:r>
            <a:r>
              <a:rPr lang="en-GB" altLang="zh-CN" i="1" dirty="0" smtClean="0"/>
              <a:t>n+1</a:t>
            </a:r>
            <a:r>
              <a:rPr lang="en-GB" altLang="zh-CN" dirty="0" smtClean="0"/>
              <a:t>, </a:t>
            </a:r>
            <a:r>
              <a:rPr lang="en-GB" altLang="zh-CN" i="1" dirty="0" err="1" smtClean="0"/>
              <a:t>n+b</a:t>
            </a:r>
            <a:r>
              <a:rPr lang="en-GB" altLang="zh-CN" dirty="0" smtClean="0"/>
              <a:t>] without packet dropping.</a:t>
            </a:r>
            <a:endParaRPr lang="zh-CN" altLang="zh-CN" dirty="0" smtClean="0"/>
          </a:p>
          <a:p>
            <a:r>
              <a:rPr lang="en-GB" altLang="zh-CN" dirty="0" smtClean="0"/>
              <a:t>NOTE 4:	The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 is based on physical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index.</a:t>
            </a:r>
            <a:endParaRPr lang="zh-CN" altLang="zh-CN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381000" y="990600"/>
          <a:ext cx="8305800" cy="1676400"/>
        </p:xfrm>
        <a:graphic>
          <a:graphicData uri="http://schemas.openxmlformats.org/drawingml/2006/table">
            <a:tbl>
              <a:tblPr/>
              <a:tblGrid>
                <a:gridCol w="1664060"/>
                <a:gridCol w="6641740"/>
              </a:tblGrid>
              <a:tr h="167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Arial"/>
                          <a:ea typeface="宋体"/>
                          <a:cs typeface="Times New Roman"/>
                        </a:rPr>
                        <a:t>Definition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Channel occupancy radio (CR) evaluated at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is defined as the total number of </a:t>
                      </a:r>
                      <a:r>
                        <a:rPr lang="en-GB" sz="1800" dirty="0" smtClean="0">
                          <a:latin typeface="Arial"/>
                          <a:ea typeface="宋体"/>
                          <a:cs typeface="Times New Roman"/>
                        </a:rPr>
                        <a:t>sub</a:t>
                      </a:r>
                      <a:r>
                        <a:rPr lang="en-US" altLang="zh-CN" sz="1800" dirty="0" smtClean="0">
                          <a:latin typeface="Arial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GB" sz="1800" dirty="0" smtClean="0">
                          <a:latin typeface="Arial"/>
                          <a:ea typeface="宋体"/>
                          <a:cs typeface="Times New Roman"/>
                        </a:rPr>
                        <a:t>channels used 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for its transmissions in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n-a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n-1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 and granted in </a:t>
                      </a:r>
                      <a:r>
                        <a:rPr lang="en-GB" sz="1800" dirty="0" err="1">
                          <a:latin typeface="Arial"/>
                          <a:ea typeface="宋体"/>
                          <a:cs typeface="Times New Roman"/>
                        </a:rPr>
                        <a:t>subframes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 err="1">
                          <a:latin typeface="Arial"/>
                          <a:ea typeface="宋体"/>
                          <a:cs typeface="Times New Roman"/>
                        </a:rPr>
                        <a:t>n+b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 divided by the total number of configured sub-channels in the transmission pool over [</a:t>
                      </a:r>
                      <a:r>
                        <a:rPr lang="en-GB" sz="1800" i="1" dirty="0">
                          <a:latin typeface="Arial"/>
                          <a:ea typeface="宋体"/>
                          <a:cs typeface="Times New Roman"/>
                        </a:rPr>
                        <a:t>n-a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800" i="1" dirty="0" err="1">
                          <a:latin typeface="Arial"/>
                          <a:ea typeface="宋体"/>
                          <a:cs typeface="Times New Roman"/>
                        </a:rPr>
                        <a:t>n+b</a:t>
                      </a:r>
                      <a:r>
                        <a:rPr lang="en-GB" sz="1800" dirty="0">
                          <a:latin typeface="Arial"/>
                          <a:ea typeface="宋体"/>
                          <a:cs typeface="Times New Roman"/>
                        </a:rPr>
                        <a:t>]. </a:t>
                      </a:r>
                      <a:endParaRPr lang="zh-CN" sz="18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CBR and CR definition for 36.214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2017-02-16T16:49:53Z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(2)wW8Hoh9gD7U+tQ9GUNLg+9kHLLxnBr93q3Ap6l14iP1g+2pVx5ax8+8asDklvOIctmHKCWHW
d5G0s0DT8BAkMru6lxiYEMvmI1rU07dPrA1SaJK1WRGZXh7pGsnes0Nik1PJoD9DEhqO16Mm
Wf+j548FYBdSz0TfAd49BuXaiDICuikyYC+v2aHC9vnkH10YhbcdY6hZd6RKJPAJX0q8dyYD
sK5MfOgPbWrScStGrg</vt:lpwstr>
  </property>
  <property fmtid="{D5CDD505-2E9C-101B-9397-08002B2CF9AE}" pid="9" name="_2015_ms_pID_7253431">
    <vt:lpwstr>cIEV0MZ8ax7WJBqR5e+j1lDJFpERrpcqydzygdZYsi1jzjCnlTduGG
iAaiXqoBtVbVUfcVo1C2gcyT/9ffVdUgcINVtHak27U1pq6BX2SapzxpBNtEiOaqOdtZ9oPj
uEbC8ZpHZEZxdO2s3mIZyfwq9EQYkZBl2jAsoSvTRzFbrCuvi85qwsrS4quFeIBJWho=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1487244268</vt:lpwstr>
  </property>
</Properties>
</file>