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803" autoAdjust="0"/>
  </p:normalViewPr>
  <p:slideViewPr>
    <p:cSldViewPr>
      <p:cViewPr>
        <p:scale>
          <a:sx n="90" d="100"/>
          <a:sy n="90" d="100"/>
        </p:scale>
        <p:origin x="-720" y="354"/>
      </p:cViewPr>
      <p:guideLst>
        <p:guide orient="horz" pos="4319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/>
              <a:t>Way Forward on Puncturing Indication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ZTE, ZTE Microelectronics,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Oppo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Sony,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Samsung,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Convida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Wireless, Intel, 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Sequans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Qualcomm, [</a:t>
            </a:r>
            <a:r>
              <a:rPr lang="en-US" altLang="zh-TW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TCL</a:t>
            </a:r>
            <a:r>
              <a:rPr lang="en-US" altLang="zh-TW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Fujitsu, CMCC, vivo]</a:t>
            </a:r>
            <a:endParaRPr lang="zh-TW" alt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152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dirty="0" smtClean="0"/>
              <a:t>R1-1704034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668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3GPP TSG-RAN WG1 #88</a:t>
            </a:r>
          </a:p>
          <a:p>
            <a:r>
              <a:rPr lang="en-US" altLang="zh-CN" sz="2400" dirty="0" smtClean="0"/>
              <a:t>Athens, Greece, 13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–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February 2017</a:t>
            </a:r>
          </a:p>
          <a:p>
            <a:r>
              <a:rPr lang="en-US" altLang="zh-CN" sz="2400" dirty="0" smtClean="0"/>
              <a:t>Agenda item 8.1.3.4.1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Performance improved significantly if puncturing information available at first transmission (e.g., ZTE R1-166408)</a:t>
            </a:r>
            <a:endParaRPr lang="en-US" sz="2400" dirty="0"/>
          </a:p>
        </p:txBody>
      </p:sp>
      <p:pic>
        <p:nvPicPr>
          <p:cNvPr id="6" name="图片 3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286000"/>
            <a:ext cx="5332730" cy="400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84624" y="2971800"/>
            <a:ext cx="2057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Case 1a/b: Without puncturing information</a:t>
            </a:r>
          </a:p>
          <a:p>
            <a:endParaRPr lang="sv-SE" dirty="0" smtClean="0"/>
          </a:p>
          <a:p>
            <a:r>
              <a:rPr lang="sv-SE" dirty="0" smtClean="0"/>
              <a:t>Case 2a/b: With puncturing information in first transmission</a:t>
            </a:r>
          </a:p>
          <a:p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Proposals</a:t>
            </a:r>
            <a:endParaRPr lang="en-US" sz="40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"/>
          </p:nvPr>
        </p:nvSpPr>
        <p:spPr>
          <a:xfrm>
            <a:off x="457200" y="1066801"/>
            <a:ext cx="8229600" cy="28194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smtClean="0"/>
              <a:t>Indication of URLLC transmission overlapping the resources scheduled for an eMBB UE in downlink can be dynamically signaled to the eMBB UE to facilitate demodulation and </a:t>
            </a:r>
            <a:r>
              <a:rPr lang="en-US" dirty="0" smtClean="0"/>
              <a:t>decoding </a:t>
            </a:r>
            <a:r>
              <a:rPr lang="en-US" dirty="0" smtClean="0">
                <a:solidFill>
                  <a:srgbClr val="FF0000"/>
                </a:solidFill>
              </a:rPr>
              <a:t>of the current and potential subsequent (re)-transmission(s) of the same TB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The indication </a:t>
            </a:r>
            <a:r>
              <a:rPr lang="en-US" dirty="0" smtClean="0">
                <a:solidFill>
                  <a:srgbClr val="FF0000"/>
                </a:solidFill>
              </a:rPr>
              <a:t>can be </a:t>
            </a:r>
            <a:r>
              <a:rPr lang="en-US" dirty="0" smtClean="0">
                <a:solidFill>
                  <a:srgbClr val="FF0000"/>
                </a:solidFill>
              </a:rPr>
              <a:t>transmitted within the eMBB UE’s expected active period </a:t>
            </a:r>
            <a:r>
              <a:rPr lang="en-US" dirty="0" smtClean="0">
                <a:solidFill>
                  <a:srgbClr val="FF0000"/>
                </a:solidFill>
              </a:rPr>
              <a:t>including </a:t>
            </a:r>
            <a:r>
              <a:rPr lang="en-US" dirty="0" smtClean="0">
                <a:solidFill>
                  <a:srgbClr val="FF0000"/>
                </a:solidFill>
              </a:rPr>
              <a:t>the immediate DCI of the next </a:t>
            </a:r>
            <a:r>
              <a:rPr lang="en-US" dirty="0" smtClean="0">
                <a:solidFill>
                  <a:srgbClr val="FF0000"/>
                </a:solidFill>
              </a:rPr>
              <a:t>slot</a:t>
            </a:r>
            <a:endParaRPr lang="sv-SE" dirty="0" smtClean="0">
              <a:solidFill>
                <a:srgbClr val="FF0000"/>
              </a:solidFill>
            </a:endParaRP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FFS </a:t>
            </a:r>
            <a:r>
              <a:rPr lang="en-US" dirty="0" smtClean="0">
                <a:solidFill>
                  <a:srgbClr val="FF0000"/>
                </a:solidFill>
              </a:rPr>
              <a:t>the exact location of the indication</a:t>
            </a:r>
            <a:endParaRPr lang="sv-SE" dirty="0" smtClean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Example (for illustration only)</a:t>
            </a:r>
            <a:endParaRPr 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807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Allowed and precluded times intances to send indication </a:t>
            </a:r>
            <a:endParaRPr lang="sv-SE" sz="2400" dirty="0"/>
          </a:p>
        </p:txBody>
      </p:sp>
      <p:sp>
        <p:nvSpPr>
          <p:cNvPr id="7" name="Rectangle 6"/>
          <p:cNvSpPr/>
          <p:nvPr/>
        </p:nvSpPr>
        <p:spPr>
          <a:xfrm>
            <a:off x="1905000" y="3309584"/>
            <a:ext cx="1905000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9" name="Rectangle 8"/>
          <p:cNvSpPr/>
          <p:nvPr/>
        </p:nvSpPr>
        <p:spPr>
          <a:xfrm>
            <a:off x="2286000" y="3309584"/>
            <a:ext cx="228600" cy="533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36302" y="311624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0184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15" name="Rectangle 14"/>
          <p:cNvSpPr/>
          <p:nvPr/>
        </p:nvSpPr>
        <p:spPr>
          <a:xfrm>
            <a:off x="38100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3314700" y="3652484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1409700" y="3662009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rot="5400000">
            <a:off x="3504406" y="3146865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5400000">
            <a:off x="3753644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429000" y="26904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22" name="TextBox 21"/>
          <p:cNvSpPr txBox="1"/>
          <p:nvPr/>
        </p:nvSpPr>
        <p:spPr>
          <a:xfrm>
            <a:off x="3695700" y="2690459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  <p:sp>
        <p:nvSpPr>
          <p:cNvPr id="23" name="Rectangle 22"/>
          <p:cNvSpPr/>
          <p:nvPr/>
        </p:nvSpPr>
        <p:spPr>
          <a:xfrm>
            <a:off x="19050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24" name="TextBox 23"/>
          <p:cNvSpPr txBox="1"/>
          <p:nvPr/>
        </p:nvSpPr>
        <p:spPr>
          <a:xfrm>
            <a:off x="2019300" y="380488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Scheduled eMBB</a:t>
            </a:r>
            <a:endParaRPr lang="sv-SE" dirty="0"/>
          </a:p>
        </p:txBody>
      </p:sp>
      <p:sp>
        <p:nvSpPr>
          <p:cNvPr id="25" name="TextBox 24"/>
          <p:cNvSpPr txBox="1"/>
          <p:nvPr/>
        </p:nvSpPr>
        <p:spPr>
          <a:xfrm rot="5400000">
            <a:off x="2039839" y="3441446"/>
            <a:ext cx="68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URLLC</a:t>
            </a:r>
            <a:endParaRPr lang="sv-SE" sz="1400" dirty="0"/>
          </a:p>
        </p:txBody>
      </p:sp>
      <p:sp>
        <p:nvSpPr>
          <p:cNvPr id="26" name="Rectangle 25"/>
          <p:cNvSpPr/>
          <p:nvPr/>
        </p:nvSpPr>
        <p:spPr>
          <a:xfrm>
            <a:off x="6324600" y="3309584"/>
            <a:ext cx="2286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27" name="Straight Arrow Connector 26"/>
          <p:cNvCxnSpPr/>
          <p:nvPr/>
        </p:nvCxnSpPr>
        <p:spPr>
          <a:xfrm rot="5400000">
            <a:off x="6277769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315074" y="3848100"/>
            <a:ext cx="2219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Next active period</a:t>
            </a:r>
            <a:endParaRPr lang="sv-SE" dirty="0"/>
          </a:p>
        </p:txBody>
      </p:sp>
      <p:cxnSp>
        <p:nvCxnSpPr>
          <p:cNvPr id="32" name="Straight Connector 31"/>
          <p:cNvCxnSpPr/>
          <p:nvPr/>
        </p:nvCxnSpPr>
        <p:spPr>
          <a:xfrm>
            <a:off x="4105275" y="3309584"/>
            <a:ext cx="2209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114800" y="3842984"/>
            <a:ext cx="2209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600" y="3385784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Inactive period</a:t>
            </a:r>
            <a:endParaRPr lang="sv-SE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4952206" y="315639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24400" y="271165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Not ok</a:t>
            </a:r>
            <a:endParaRPr lang="sv-SE" dirty="0"/>
          </a:p>
        </p:txBody>
      </p:sp>
      <p:sp>
        <p:nvSpPr>
          <p:cNvPr id="37" name="TextBox 36"/>
          <p:cNvSpPr txBox="1"/>
          <p:nvPr/>
        </p:nvSpPr>
        <p:spPr>
          <a:xfrm rot="5400000">
            <a:off x="1792187" y="3422397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sp>
        <p:nvSpPr>
          <p:cNvPr id="38" name="TextBox 37"/>
          <p:cNvSpPr txBox="1"/>
          <p:nvPr/>
        </p:nvSpPr>
        <p:spPr>
          <a:xfrm rot="5400000">
            <a:off x="3694210" y="3431922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sp>
        <p:nvSpPr>
          <p:cNvPr id="39" name="TextBox 38"/>
          <p:cNvSpPr txBox="1"/>
          <p:nvPr/>
        </p:nvSpPr>
        <p:spPr>
          <a:xfrm rot="5400000">
            <a:off x="6202263" y="3460497"/>
            <a:ext cx="4572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 smtClean="0"/>
              <a:t>DCI</a:t>
            </a:r>
            <a:endParaRPr lang="sv-SE" sz="1400" dirty="0"/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5799519" y="3635633"/>
            <a:ext cx="102286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6248400" y="2667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 smtClean="0"/>
              <a:t>ok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8880</TotalTime>
  <Words>193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Puncturing Indication</vt:lpstr>
      <vt:lpstr>Background</vt:lpstr>
      <vt:lpstr>Proposals</vt:lpstr>
      <vt:lpstr>Example (for illustration only)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Thorsten</cp:lastModifiedBy>
  <cp:revision>487</cp:revision>
  <dcterms:created xsi:type="dcterms:W3CDTF">2006-08-16T00:00:00Z</dcterms:created>
  <dcterms:modified xsi:type="dcterms:W3CDTF">2017-02-16T16:16:33Z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(3)KxZiUQP6aR70UIFaFUUZjwZyekylY+AZ6oY92YvsPzKuWNO06PBGI1J1tnFtGs3yZsF+lDsS
tuWRjS/V3qztMis429YU1/cW59kIcKctT8iWCE7n1UAsDf9OnHpwwQETRROBCAdc/osnRbFU
Cy5vl0A9oVyv+DBtqAHEB+Rms8J/FFjdlB5993J0ayx7mXeHWDg0t8Stykg0RkVrmPmWqO7g
CK0auLotj1V5qCK8jZ</vt:lpwstr>
  </property>
  <property fmtid="{D5CDD505-2E9C-101B-9397-08002B2CF9AE}" pid="4" name="_2015_ms_pID_7253431">
    <vt:lpwstr>P+ta+xxsa2NjzQFnb1EABuyUoHDhEvcRgBwQlmU4wrtApBeDustnc6
iT3JXnJ3Ve5J9g3jpap0sDDdzPoDCWHQcg9mIbp7NziJlCExgh2OUlHL0nkGssoKFXjDLV17
b7HnZv7XMaP0mhkx8+QCFd5zvjPN7P+dZJnoCN8MRd1SyfIAMmsqf97etQwT6Z7cuk3IIpLR
MTKlbeMXtoyXCysg0jANg8HZ9Xa1y6hVFmAB</vt:lpwstr>
  </property>
  <property fmtid="{D5CDD505-2E9C-101B-9397-08002B2CF9AE}" pid="5" name="_2015_ms_pID_7253432">
    <vt:lpwstr>RPzMRppC2VTb4sG5cZVUfrl5vpLiFvIoK3hU
pTfzxLWluyX0meGtASB9RqDM4ycENw==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1463934106</vt:lpwstr>
  </property>
</Properties>
</file>