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323" r:id="rId3"/>
    <p:sldId id="322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0066"/>
    <a:srgbClr val="EEECE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87" autoAdjust="0"/>
    <p:restoredTop sz="94660" autoAdjust="0"/>
  </p:normalViewPr>
  <p:slideViewPr>
    <p:cSldViewPr>
      <p:cViewPr>
        <p:scale>
          <a:sx n="70" d="100"/>
          <a:sy n="70" d="100"/>
        </p:scale>
        <p:origin x="-600" y="3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B3FE2BBD-A050-4EE8-8167-1EF7C3FBB08A}" type="datetimeFigureOut">
              <a:rPr lang="zh-CN" altLang="en-US"/>
              <a:pPr/>
              <a:t>2017/2/16</a:t>
            </a:fld>
            <a:endParaRPr lang="en-US" altLang="zh-C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fld id="{CD9E76AE-C4AA-4C3A-96F9-C7BD435FD975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540982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A71D906-9AD2-42B3-B40E-503C787D48FA}" type="slidenum">
              <a:rPr lang="zh-CN" altLang="en-US"/>
              <a:pPr/>
              <a:t>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2738858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AB7A4C-21FD-4552-A165-A901B9B33461}" type="datetimeFigureOut">
              <a:rPr lang="zh-CN" altLang="en-US"/>
              <a:pPr/>
              <a:t>2017/2/16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068C3-A761-4BB2-BE10-E8C2E7224F4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F9342E-4D3B-413A-BDC9-BF39262FB1AF}" type="datetimeFigureOut">
              <a:rPr lang="zh-CN" altLang="en-US"/>
              <a:pPr/>
              <a:t>2017/2/16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F36DB1-F641-494B-AA84-496F2928A94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B62822A-3AF1-459C-ADCD-8E2FB618B46F}" type="datetimeFigureOut">
              <a:rPr lang="zh-CN" altLang="en-US"/>
              <a:pPr/>
              <a:t>2017/2/16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AE0AD-5F30-4D2B-8C37-3A224707FFB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C9E1F9-09E8-4522-B4F5-9AC63F541ECA}" type="datetimeFigureOut">
              <a:rPr lang="zh-CN" altLang="en-US"/>
              <a:pPr/>
              <a:t>2017/2/16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017B83-03A1-4357-8D08-DA7B6D6DA7F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4BB2C3-50D8-4B55-A45C-A585532BC04E}" type="datetimeFigureOut">
              <a:rPr lang="zh-CN" altLang="en-US"/>
              <a:pPr/>
              <a:t>2017/2/16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852D7E-E62B-4B34-BA93-D370DD81392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C1B24B9-F274-4F88-A58D-162EF84804F6}" type="datetimeFigureOut">
              <a:rPr lang="zh-CN" altLang="en-US"/>
              <a:pPr/>
              <a:t>2017/2/16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A86513-83B3-4ABB-BE33-D4A25157C8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18F368-9E27-4590-9F0A-0CE35331FCB6}" type="datetimeFigureOut">
              <a:rPr lang="zh-CN" altLang="en-US"/>
              <a:pPr/>
              <a:t>2017/2/16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3AEAE-9BAF-4E12-A53E-B59F28D03F5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E431ED0-8935-472B-BF20-79F7EB60A2F5}" type="datetimeFigureOut">
              <a:rPr lang="zh-CN" altLang="en-US"/>
              <a:pPr/>
              <a:t>2017/2/16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E83017-0A63-46F4-A6D2-A599504DAAF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0D3319-E21B-4A18-AB1E-C61539F21E4C}" type="datetimeFigureOut">
              <a:rPr lang="zh-CN" altLang="en-US"/>
              <a:pPr/>
              <a:t>2017/2/16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14E030-63D6-44DA-83CF-F763A3CD7C9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24978D-C952-4C49-88BB-90D43E7F307F}" type="datetimeFigureOut">
              <a:rPr lang="zh-CN" altLang="en-US"/>
              <a:pPr/>
              <a:t>2017/2/16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0DC048-0B70-4419-BC49-4DC31F6FB45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DB01D2-BB71-40C1-96C1-FEC5D2357325}" type="datetimeFigureOut">
              <a:rPr lang="zh-CN" altLang="en-US"/>
              <a:pPr/>
              <a:t>2017/2/16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66E778-F110-46EC-9C4A-64B58726859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56C3A390-AFB7-45E1-8441-25B1D3C00639}" type="datetimeFigureOut">
              <a:rPr lang="zh-CN" altLang="en-US"/>
              <a:pPr/>
              <a:t>2017/2/16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A36601C7-8C48-4CF3-9A69-13B56967CE9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gbbealem\Documents\3GPP\tdocs\R1-1701345.zip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304800" y="2435225"/>
            <a:ext cx="8534400" cy="1470025"/>
          </a:xfrm>
        </p:spPr>
        <p:txBody>
          <a:bodyPr/>
          <a:lstStyle/>
          <a:p>
            <a:pPr eaLnBrk="1" hangingPunct="1"/>
            <a:r>
              <a:rPr lang="en-GB" altLang="ko-KR" sz="3600" smtClean="0"/>
              <a:t>WF on UL Measurements for Mobility</a:t>
            </a:r>
            <a:endParaRPr lang="en-US" altLang="zh-CN" sz="3600" smtClean="0">
              <a:cs typeface="Times New Roman" pitchFamily="18" charset="0"/>
            </a:endParaRP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914400" y="4267200"/>
            <a:ext cx="7467600" cy="19812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itchFamily="18" charset="0"/>
              </a:rPr>
              <a:t>Sony, Qualcomm, Huawei, Hi-Silicon</a:t>
            </a:r>
            <a:endParaRPr lang="en-US" altLang="zh-CN" sz="2800" dirty="0" smtClean="0">
              <a:solidFill>
                <a:srgbClr val="A6A6A6"/>
              </a:solidFill>
              <a:cs typeface="Times New Roman" pitchFamily="18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4572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GB" altLang="ko-KR" b="1">
                <a:latin typeface="Calibri" pitchFamily="34" charset="0"/>
                <a:cs typeface="Times New Roman" pitchFamily="18" charset="0"/>
              </a:rPr>
              <a:t>3GPP TSG RAN WG1 Meeting #88</a:t>
            </a:r>
          </a:p>
          <a:p>
            <a:r>
              <a:rPr lang="en-GB" altLang="ko-KR" b="1">
                <a:latin typeface="Calibri" pitchFamily="34" charset="0"/>
                <a:cs typeface="Times New Roman" pitchFamily="18" charset="0"/>
              </a:rPr>
              <a:t>Athens, Greece 13th - 17th February 2017</a:t>
            </a:r>
          </a:p>
          <a:p>
            <a:r>
              <a:rPr lang="en-US" altLang="ko-KR" b="1">
                <a:latin typeface="Calibri" pitchFamily="34" charset="0"/>
                <a:cs typeface="Times New Roman" pitchFamily="18" charset="0"/>
              </a:rPr>
              <a:t>Agenda item 8.1.1.5</a:t>
            </a:r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7391400" y="163513"/>
            <a:ext cx="1752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R1-1703998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smtClean="0">
                <a:cs typeface="Times New Roman" pitchFamily="18" charset="0"/>
              </a:rPr>
              <a:t>Background (1)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5123" name="내용 개체 틀 2"/>
          <p:cNvSpPr>
            <a:spLocks noGrp="1"/>
          </p:cNvSpPr>
          <p:nvPr>
            <p:ph idx="4294967295"/>
          </p:nvPr>
        </p:nvSpPr>
        <p:spPr>
          <a:xfrm>
            <a:off x="228600" y="1295400"/>
            <a:ext cx="8610600" cy="50292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GB" sz="2400" smtClean="0"/>
              <a:t>WF on UL mobility discussed at RAN1_AHNR Spokane </a:t>
            </a:r>
          </a:p>
          <a:p>
            <a:pPr marL="0" indent="0">
              <a:buFont typeface="Arial" charset="0"/>
              <a:buNone/>
            </a:pPr>
            <a:endParaRPr lang="en-GB" sz="2400" b="1" u="sng" smtClean="0">
              <a:hlinkClick r:id="rId2" action="ppaction://hlinkfile"/>
            </a:endParaRPr>
          </a:p>
          <a:p>
            <a:pPr marL="0" indent="0">
              <a:buFont typeface="Arial" charset="0"/>
              <a:buNone/>
            </a:pPr>
            <a:r>
              <a:rPr lang="en-GB" sz="2400" b="1" u="sng" smtClean="0">
                <a:hlinkClick r:id="rId2" action="ppaction://hlinkfile"/>
              </a:rPr>
              <a:t>R1-1701345</a:t>
            </a:r>
            <a:r>
              <a:rPr lang="en-GB" sz="2400" smtClean="0"/>
              <a:t>	WF on UL based mobility	</a:t>
            </a:r>
            <a:r>
              <a:rPr lang="en-US" sz="2400" smtClean="0"/>
              <a:t>Huawei, HiSilicon, Qualcomm, Sony, Ericsson, Deutsche Telekom, China Unicom, Telefonica</a:t>
            </a:r>
            <a:endParaRPr lang="en-GB" sz="2400" smtClean="0"/>
          </a:p>
          <a:p>
            <a:pPr lvl="1"/>
            <a:r>
              <a:rPr lang="en-GB" sz="2000" smtClean="0"/>
              <a:t>Proposal:</a:t>
            </a:r>
          </a:p>
          <a:p>
            <a:pPr lvl="1">
              <a:buFont typeface="Arial" charset="0"/>
              <a:buNone/>
            </a:pPr>
            <a:r>
              <a:rPr lang="en-US" sz="2000" smtClean="0"/>
              <a:t>	UL measurement for mobility is supported in NR for UEs at least in RRC Active state, in addition to DL-based mobility</a:t>
            </a:r>
            <a:endParaRPr lang="en-GB" sz="2000" smtClean="0"/>
          </a:p>
          <a:p>
            <a:pPr lvl="1"/>
            <a:r>
              <a:rPr lang="en-GB" sz="2000" smtClean="0"/>
              <a:t>Conclusion: FFS. </a:t>
            </a:r>
          </a:p>
          <a:p>
            <a:pPr lvl="1">
              <a:buFont typeface="Arial" charset="0"/>
              <a:buNone/>
            </a:pPr>
            <a:endParaRPr lang="en-GB" altLang="ko-KR" sz="2400" smtClean="0"/>
          </a:p>
          <a:p>
            <a:pPr lvl="1">
              <a:spcBef>
                <a:spcPct val="0"/>
              </a:spcBef>
              <a:buFont typeface="Arial" charset="0"/>
              <a:buNone/>
            </a:pPr>
            <a:r>
              <a:rPr lang="en-US" altLang="ko-KR" sz="2400" smtClean="0"/>
              <a:t>Proponent companies consider that a suitable conclusion would be to capture observations on the UL mobility study in the TR</a:t>
            </a:r>
          </a:p>
          <a:p>
            <a:pPr marL="0" indent="0"/>
            <a:endParaRPr lang="en-US" altLang="ko-KR" sz="2400" smtClean="0"/>
          </a:p>
          <a:p>
            <a:pPr marL="0" indent="0"/>
            <a:endParaRPr lang="en-US" altLang="ko-KR" sz="2400" smtClean="0"/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5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6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7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9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0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1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2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3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zh-CN" sz="4000" dirty="0" smtClean="0">
                <a:cs typeface="Times New Roman" pitchFamily="18" charset="0"/>
              </a:rPr>
              <a:t>Proposal</a:t>
            </a:r>
            <a:endParaRPr lang="ko-KR" altLang="en-US" sz="4000" dirty="0" smtClean="0">
              <a:cs typeface="Times New Roman" pitchFamily="18" charset="0"/>
            </a:endParaRPr>
          </a:p>
        </p:txBody>
      </p:sp>
      <p:sp>
        <p:nvSpPr>
          <p:cNvPr id="6147" name="내용 개체 틀 2"/>
          <p:cNvSpPr>
            <a:spLocks noGrp="1"/>
          </p:cNvSpPr>
          <p:nvPr>
            <p:ph idx="4294967295"/>
          </p:nvPr>
        </p:nvSpPr>
        <p:spPr>
          <a:xfrm>
            <a:off x="228600" y="1295400"/>
            <a:ext cx="8610600" cy="5029200"/>
          </a:xfrm>
        </p:spPr>
        <p:txBody>
          <a:bodyPr/>
          <a:lstStyle/>
          <a:p>
            <a:r>
              <a:rPr lang="en-GB" altLang="en-US" sz="2400" dirty="0" smtClean="0"/>
              <a:t>Capture the following text in TR38.802</a:t>
            </a:r>
          </a:p>
          <a:p>
            <a:pPr lvl="1"/>
            <a:r>
              <a:rPr lang="en-GB" altLang="en-US" sz="2000" dirty="0" smtClean="0"/>
              <a:t>Both DL and UL measurements for mobility have been studied by RAN1 and the following observations were made:</a:t>
            </a:r>
          </a:p>
          <a:p>
            <a:pPr lvl="2"/>
            <a:r>
              <a:rPr lang="en-GB" altLang="en-US" sz="1600" dirty="0" smtClean="0"/>
              <a:t>DL measurements and UL measurements can be configured by the network, according to network implementation choices.</a:t>
            </a:r>
          </a:p>
          <a:p>
            <a:pPr lvl="3"/>
            <a:r>
              <a:rPr lang="en-GB" altLang="en-US" sz="1200" dirty="0" smtClean="0"/>
              <a:t>UL measurements, if configured, are complementary to the DL measurements</a:t>
            </a:r>
          </a:p>
          <a:p>
            <a:pPr lvl="2"/>
            <a:r>
              <a:rPr lang="en-GB" altLang="en-US" sz="1600" dirty="0" smtClean="0"/>
              <a:t>For CONNECTED_ACTIVE state, relative to DL measurements, the network can be configured such that:</a:t>
            </a:r>
          </a:p>
          <a:p>
            <a:pPr lvl="3"/>
            <a:r>
              <a:rPr lang="en-GB" altLang="en-US" sz="1200" dirty="0" smtClean="0"/>
              <a:t>UL measurements can provide a handover performance and / or power consumption gain in some scenarios, e.g. dense deployments, high speed, compared to LTE DL measurement baseline with 5 </a:t>
            </a:r>
            <a:r>
              <a:rPr lang="en-GB" altLang="en-US" sz="1200" dirty="0" err="1" smtClean="0"/>
              <a:t>ms</a:t>
            </a:r>
            <a:r>
              <a:rPr lang="en-GB" altLang="en-US" sz="1200" dirty="0" smtClean="0"/>
              <a:t> SS and CRS</a:t>
            </a:r>
          </a:p>
          <a:p>
            <a:pPr lvl="2"/>
            <a:r>
              <a:rPr lang="en-GB" altLang="en-US" sz="1600" dirty="0" smtClean="0"/>
              <a:t>For CONNECTED_INACTIVE state, relative to DL measurements, the network can be configured such that</a:t>
            </a:r>
          </a:p>
          <a:p>
            <a:pPr lvl="3"/>
            <a:r>
              <a:rPr lang="en-GB" altLang="en-US" sz="1200" dirty="0" smtClean="0"/>
              <a:t>UL </a:t>
            </a:r>
            <a:r>
              <a:rPr lang="en-GB" altLang="en-US" sz="1200" dirty="0"/>
              <a:t>measurements can provide a </a:t>
            </a:r>
            <a:r>
              <a:rPr lang="en-GB" altLang="en-US" sz="1200" dirty="0" smtClean="0"/>
              <a:t>paging reliability performance </a:t>
            </a:r>
            <a:r>
              <a:rPr lang="en-GB" altLang="en-US" sz="1200" dirty="0"/>
              <a:t>and / or power consumption gain in some scenarios, e.g. dense deployments, high </a:t>
            </a:r>
            <a:r>
              <a:rPr lang="en-GB" altLang="en-US" sz="1200" dirty="0" smtClean="0"/>
              <a:t>speed</a:t>
            </a:r>
            <a:r>
              <a:rPr lang="en-GB" altLang="en-US" sz="1200" dirty="0"/>
              <a:t>, compared to LTE DL measurement baseline with 5 </a:t>
            </a:r>
            <a:r>
              <a:rPr lang="en-GB" altLang="en-US" sz="1200" dirty="0" err="1"/>
              <a:t>ms</a:t>
            </a:r>
            <a:r>
              <a:rPr lang="en-GB" altLang="en-US" sz="1200" dirty="0"/>
              <a:t> SS and CRS</a:t>
            </a:r>
          </a:p>
          <a:p>
            <a:pPr lvl="3"/>
            <a:endParaRPr lang="en-GB" altLang="en-US" sz="1200" dirty="0"/>
          </a:p>
          <a:p>
            <a:endParaRPr lang="ko-KR" altLang="ko-KR" sz="2400" dirty="0" smtClean="0"/>
          </a:p>
          <a:p>
            <a:pPr lvl="1"/>
            <a:endParaRPr lang="en-US" altLang="ko-KR" sz="2400" dirty="0" smtClean="0"/>
          </a:p>
          <a:p>
            <a:endParaRPr lang="en-US" altLang="ko-KR" sz="2400" dirty="0" smtClean="0"/>
          </a:p>
          <a:p>
            <a:endParaRPr lang="en-US" altLang="ko-KR" sz="2400" dirty="0" smtClean="0"/>
          </a:p>
        </p:txBody>
      </p:sp>
      <p:sp>
        <p:nvSpPr>
          <p:cNvPr id="6148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2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3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4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5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6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59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0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1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2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3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4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5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6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6167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38804</TotalTime>
  <Words>210</Words>
  <Application>Microsoft Office PowerPoint</Application>
  <PresentationFormat>On-screen Show (4:3)</PresentationFormat>
  <Paragraphs>28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UL Measurements for Mobility</vt:lpstr>
      <vt:lpstr>Background (1)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</dc:title>
  <dc:creator>RAN1</dc:creator>
  <cp:lastModifiedBy>Kelvin Au</cp:lastModifiedBy>
  <cp:revision>1223</cp:revision>
  <dcterms:created xsi:type="dcterms:W3CDTF">2010-05-12T23:28:36Z</dcterms:created>
  <dcterms:modified xsi:type="dcterms:W3CDTF">2017-02-16T07:13:07Z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1486911827</vt:lpwstr>
  </property>
</Properties>
</file>