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5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4" d="100"/>
          <a:sy n="54" d="100"/>
        </p:scale>
        <p:origin x="60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180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b="1" dirty="0"/>
              <a:t>WF on </a:t>
            </a:r>
            <a:r>
              <a:rPr lang="en-US" sz="4800" b="1" dirty="0" smtClean="0"/>
              <a:t>UL Resource </a:t>
            </a:r>
            <a:r>
              <a:rPr lang="en-US" sz="4800" b="1" dirty="0"/>
              <a:t>Allocation for </a:t>
            </a:r>
            <a:r>
              <a:rPr lang="en-US" sz="4800" b="1" dirty="0" err="1"/>
              <a:t>FeMTC</a:t>
            </a:r>
            <a:r>
              <a:rPr lang="en-US" sz="4800" b="1" dirty="0"/>
              <a:t> UEs with 5MHz </a:t>
            </a:r>
            <a:r>
              <a:rPr lang="en-US" sz="4800" b="1" dirty="0" smtClean="0"/>
              <a:t>Channel </a:t>
            </a:r>
            <a:r>
              <a:rPr lang="en-US" sz="4800" b="1" dirty="0"/>
              <a:t>Bandwidth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873601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b="1" dirty="0"/>
              <a:t>NEC, </a:t>
            </a:r>
            <a:r>
              <a:rPr lang="en-US" sz="3200" b="1" dirty="0" smtClean="0"/>
              <a:t>Sony, NTT DOCOMO, </a:t>
            </a:r>
            <a:r>
              <a:rPr lang="en-US" sz="3200" b="1" dirty="0" err="1" smtClean="0"/>
              <a:t>Virtuosys</a:t>
            </a:r>
            <a:r>
              <a:rPr lang="en-US" sz="3200" b="1" dirty="0" smtClean="0"/>
              <a:t>, ZTE, </a:t>
            </a:r>
            <a:r>
              <a:rPr lang="en-GB" sz="3200" b="1" dirty="0" smtClean="0"/>
              <a:t>ZTE Microelectronics,</a:t>
            </a:r>
            <a:endParaRPr lang="en-US" sz="3200" b="1" dirty="0"/>
          </a:p>
          <a:p>
            <a:endParaRPr lang="en-US" sz="3200" b="1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February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7.2.3.1.1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67191" y="174536"/>
            <a:ext cx="1696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R1-1703984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  Background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GB" b="1" u="sng" dirty="0" smtClean="0">
                <a:highlight>
                  <a:srgbClr val="00FF00"/>
                </a:highlight>
                <a:latin typeface="Times New Roman" panose="02020603050405020304" pitchFamily="18" charset="0"/>
                <a:ea typeface="MS Mincho"/>
              </a:rPr>
              <a:t>Agreements (RAN1#87):</a:t>
            </a:r>
            <a:endParaRPr lang="en-GB" sz="2400" dirty="0">
              <a:latin typeface="Times New Roman" panose="02020603050405020304" pitchFamily="18" charset="0"/>
              <a:ea typeface="MS Mincho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3000" dirty="0">
                <a:ea typeface="MS Mincho"/>
              </a:rPr>
              <a:t>The PDSCH Allocation for </a:t>
            </a:r>
            <a:r>
              <a:rPr lang="en-US" sz="3000" dirty="0" err="1">
                <a:ea typeface="MS Mincho"/>
              </a:rPr>
              <a:t>FeMTC</a:t>
            </a:r>
            <a:r>
              <a:rPr lang="en-US" sz="3000" dirty="0">
                <a:ea typeface="MS Mincho"/>
              </a:rPr>
              <a:t> UEs supporting larger BW is limited to resource blocks that are part of narrow bands defined in LTE Release 13 for UEs configured with 5 MHz max PDSCH channel bandwidth</a:t>
            </a:r>
            <a:endParaRPr lang="en-GB" sz="3000" dirty="0">
              <a:ea typeface="MS Mincho"/>
            </a:endParaRPr>
          </a:p>
          <a:p>
            <a:pPr marL="742950" lvl="1" indent="-28575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3000" dirty="0">
                <a:ea typeface="MS Mincho"/>
              </a:rPr>
              <a:t>24 PRBs is the maximum number of PRBs that can be allocated</a:t>
            </a:r>
            <a:endParaRPr lang="en-GB" sz="3000" dirty="0">
              <a:ea typeface="MS Mincho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3000" dirty="0">
                <a:ea typeface="MS Mincho"/>
              </a:rPr>
              <a:t>The PDSCH Allocation for </a:t>
            </a:r>
            <a:r>
              <a:rPr lang="en-US" sz="3000" dirty="0" err="1">
                <a:ea typeface="MS Mincho"/>
              </a:rPr>
              <a:t>FeMTC</a:t>
            </a:r>
            <a:r>
              <a:rPr lang="en-US" sz="3000" dirty="0">
                <a:ea typeface="MS Mincho"/>
              </a:rPr>
              <a:t> UEs supporting larger BW is limited to resource blocks that are part of narrow bands defined in LTE Release 13 for UEs configured with 20MHz max PDSCH channel bandwidth</a:t>
            </a:r>
            <a:endParaRPr lang="en-GB" sz="3000" dirty="0">
              <a:ea typeface="MS Mincho"/>
            </a:endParaRPr>
          </a:p>
          <a:p>
            <a:pPr marL="742950" lvl="1" indent="-28575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3000" dirty="0">
                <a:ea typeface="MS Mincho"/>
              </a:rPr>
              <a:t>96 PRBs is the maximum number of PRBs that can be allocated</a:t>
            </a:r>
            <a:endParaRPr lang="en-GB" sz="3000" dirty="0">
              <a:ea typeface="MS Mincho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3000" dirty="0">
                <a:solidFill>
                  <a:srgbClr val="7030A0"/>
                </a:solidFill>
                <a:ea typeface="MS Mincho"/>
              </a:rPr>
              <a:t>The PUSCH allocation for </a:t>
            </a:r>
            <a:r>
              <a:rPr lang="en-US" sz="3000" dirty="0" err="1">
                <a:solidFill>
                  <a:srgbClr val="7030A0"/>
                </a:solidFill>
                <a:ea typeface="MS Mincho"/>
              </a:rPr>
              <a:t>FeMTC</a:t>
            </a:r>
            <a:r>
              <a:rPr lang="en-US" sz="3000" dirty="0">
                <a:solidFill>
                  <a:srgbClr val="7030A0"/>
                </a:solidFill>
                <a:ea typeface="MS Mincho"/>
              </a:rPr>
              <a:t> UEs with larger BW can include at least certain PRBs that are not part of narrow bands defined in LTE Release 13</a:t>
            </a:r>
            <a:endParaRPr lang="en-GB" sz="3000" dirty="0">
              <a:solidFill>
                <a:srgbClr val="7030A0"/>
              </a:solidFill>
              <a:ea typeface="MS Mincho"/>
            </a:endParaRPr>
          </a:p>
          <a:p>
            <a:pPr marL="742950" lvl="1" indent="-28575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3000" dirty="0">
                <a:solidFill>
                  <a:srgbClr val="FF0000"/>
                </a:solidFill>
                <a:ea typeface="MS Mincho"/>
              </a:rPr>
              <a:t>This includes at least the central PRB in case of odd system bandwidth</a:t>
            </a:r>
            <a:endParaRPr lang="en-GB" sz="3000" dirty="0">
              <a:solidFill>
                <a:srgbClr val="FF0000"/>
              </a:solidFill>
              <a:ea typeface="MS Mincho"/>
            </a:endParaRPr>
          </a:p>
          <a:p>
            <a:pPr marL="742950" lvl="1" indent="-28575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3000" dirty="0">
                <a:solidFill>
                  <a:srgbClr val="7030A0"/>
                </a:solidFill>
                <a:ea typeface="MS Mincho"/>
              </a:rPr>
              <a:t>FFS: PRBs at the band edges that do not belong to any </a:t>
            </a:r>
            <a:r>
              <a:rPr lang="en-US" sz="3000" dirty="0" smtClean="0">
                <a:solidFill>
                  <a:srgbClr val="7030A0"/>
                </a:solidFill>
                <a:ea typeface="MS Mincho"/>
              </a:rPr>
              <a:t>narrowband</a:t>
            </a:r>
          </a:p>
          <a:p>
            <a:pPr marL="742950" lvl="1" indent="-285750"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sz="3000" dirty="0">
              <a:ea typeface="MS Mincho"/>
            </a:endParaRPr>
          </a:p>
          <a:p>
            <a:pPr marL="742950" lvl="1" indent="-285750"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sz="3000" dirty="0" smtClean="0">
              <a:ea typeface="MS Mincho"/>
            </a:endParaRPr>
          </a:p>
        </p:txBody>
      </p:sp>
    </p:spTree>
    <p:extLst>
      <p:ext uri="{BB962C8B-B14F-4D97-AF65-F5344CB8AC3E}">
        <p14:creationId xmlns:p14="http://schemas.microsoft.com/office/powerpoint/2010/main" val="156202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  Background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GB" b="1" u="sng" dirty="0" smtClean="0">
                <a:highlight>
                  <a:srgbClr val="00FF00"/>
                </a:highlight>
                <a:latin typeface="Times New Roman" panose="02020603050405020304" pitchFamily="18" charset="0"/>
                <a:ea typeface="MS Mincho"/>
              </a:rPr>
              <a:t>Agreements (RAN1#88):</a:t>
            </a:r>
            <a:endParaRPr lang="en-GB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US" dirty="0">
                <a:solidFill>
                  <a:srgbClr val="FF0000"/>
                </a:solidFill>
                <a:ea typeface="MS Mincho"/>
                <a:cs typeface="Times New Roman" panose="02020603050405020304" pitchFamily="18" charset="0"/>
              </a:rPr>
              <a:t>Up to four </a:t>
            </a:r>
            <a:r>
              <a:rPr lang="en-US" dirty="0" err="1">
                <a:solidFill>
                  <a:srgbClr val="FF0000"/>
                </a:solidFill>
                <a:ea typeface="MS Mincho"/>
                <a:cs typeface="Times New Roman" panose="02020603050405020304" pitchFamily="18" charset="0"/>
              </a:rPr>
              <a:t>widebands</a:t>
            </a:r>
            <a:r>
              <a:rPr lang="en-US" dirty="0">
                <a:solidFill>
                  <a:srgbClr val="FF0000"/>
                </a:solidFill>
                <a:ea typeface="MS Mincho"/>
                <a:cs typeface="Times New Roman" panose="02020603050405020304" pitchFamily="18" charset="0"/>
              </a:rPr>
              <a:t> are defined for retuning</a:t>
            </a:r>
            <a:endParaRPr lang="en-GB" dirty="0">
              <a:solidFill>
                <a:srgbClr val="FF0000"/>
              </a:solidFill>
              <a:ea typeface="Batang"/>
              <a:cs typeface="Times New Roman" panose="02020603050405020304" pitchFamily="18" charset="0"/>
            </a:endParaRPr>
          </a:p>
          <a:p>
            <a:pPr marL="742950" lvl="1" indent="-285750">
              <a:tabLst>
                <a:tab pos="914400" algn="l"/>
              </a:tabLst>
            </a:pPr>
            <a:r>
              <a:rPr lang="en-US" sz="2800" dirty="0">
                <a:solidFill>
                  <a:srgbClr val="FF0000"/>
                </a:solidFill>
                <a:ea typeface="MS Mincho"/>
                <a:cs typeface="Times New Roman" panose="02020603050405020304" pitchFamily="18" charset="0"/>
              </a:rPr>
              <a:t>WB0 contains NB 0-3, WB1 contains NB 4-7, WB2 contains NB 8-11, WB3 contains NB 12-15</a:t>
            </a:r>
            <a:endParaRPr lang="en-GB" sz="2800" dirty="0">
              <a:solidFill>
                <a:srgbClr val="FF0000"/>
              </a:solidFill>
              <a:ea typeface="Batang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US" dirty="0">
                <a:ea typeface="MS Mincho"/>
                <a:cs typeface="Times New Roman" panose="02020603050405020304" pitchFamily="18" charset="0"/>
              </a:rPr>
              <a:t>UE infers the wideband index from the DCI (no additional signaling is needed)</a:t>
            </a:r>
            <a:endParaRPr lang="en-GB" dirty="0">
              <a:ea typeface="Batang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GB" dirty="0">
                <a:ea typeface="MS Mincho"/>
                <a:cs typeface="Times New Roman" panose="02020603050405020304" pitchFamily="18" charset="0"/>
              </a:rPr>
              <a:t>For UEs supporting 5 MHz PUSCH channel bandwidth, retuning gaps are provided whenever the UL transmission across </a:t>
            </a:r>
            <a:r>
              <a:rPr lang="en-GB" dirty="0" err="1">
                <a:ea typeface="MS Mincho"/>
                <a:cs typeface="Times New Roman" panose="02020603050405020304" pitchFamily="18" charset="0"/>
              </a:rPr>
              <a:t>subframes</a:t>
            </a:r>
            <a:r>
              <a:rPr lang="en-GB" dirty="0">
                <a:ea typeface="MS Mincho"/>
                <a:cs typeface="Times New Roman" panose="02020603050405020304" pitchFamily="18" charset="0"/>
              </a:rPr>
              <a:t> changes wideband or involves multiple </a:t>
            </a:r>
            <a:r>
              <a:rPr lang="en-GB" dirty="0" err="1">
                <a:ea typeface="MS Mincho"/>
                <a:cs typeface="Times New Roman" panose="02020603050405020304" pitchFamily="18" charset="0"/>
              </a:rPr>
              <a:t>widebands</a:t>
            </a:r>
            <a:r>
              <a:rPr lang="en-GB" dirty="0">
                <a:ea typeface="MS Mincho"/>
                <a:cs typeface="Times New Roman" panose="02020603050405020304" pitchFamily="18" charset="0"/>
              </a:rPr>
              <a:t>. </a:t>
            </a:r>
            <a:endParaRPr lang="en-GB" dirty="0">
              <a:ea typeface="Batang"/>
              <a:cs typeface="Times New Roman" panose="02020603050405020304" pitchFamily="18" charset="0"/>
            </a:endParaRPr>
          </a:p>
          <a:p>
            <a:pPr marL="742950" lvl="1" indent="-285750">
              <a:tabLst>
                <a:tab pos="914400" algn="l"/>
              </a:tabLst>
            </a:pPr>
            <a:r>
              <a:rPr lang="en-GB" sz="2800" dirty="0">
                <a:ea typeface="MS Mincho"/>
                <a:cs typeface="Times New Roman" panose="02020603050405020304" pitchFamily="18" charset="0"/>
              </a:rPr>
              <a:t>The rules to determine which symbols get punctured when there are retuning gaps are the same as those for UEs supporting 1.4 MHz PUSCH channel bandwidth.</a:t>
            </a:r>
            <a:endParaRPr lang="en-GB" sz="2800" dirty="0">
              <a:ea typeface="Batang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sz="2800" dirty="0">
              <a:ea typeface="MS Mincho"/>
            </a:endParaRPr>
          </a:p>
          <a:p>
            <a:pPr marL="742950" lvl="1" indent="-285750"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sz="3000" dirty="0" smtClean="0">
              <a:ea typeface="MS Mincho"/>
            </a:endParaRPr>
          </a:p>
        </p:txBody>
      </p:sp>
    </p:spTree>
    <p:extLst>
      <p:ext uri="{BB962C8B-B14F-4D97-AF65-F5344CB8AC3E}">
        <p14:creationId xmlns:p14="http://schemas.microsoft.com/office/powerpoint/2010/main" val="312025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UL </a:t>
            </a:r>
            <a:r>
              <a:rPr lang="en-US" b="1" dirty="0"/>
              <a:t>Resource Allocation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71011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Resource </a:t>
            </a:r>
            <a:r>
              <a:rPr lang="en-US" dirty="0" smtClean="0"/>
              <a:t>allocation</a:t>
            </a:r>
          </a:p>
          <a:p>
            <a:pPr lvl="1"/>
            <a:r>
              <a:rPr lang="en-US" sz="2800" dirty="0" smtClean="0"/>
              <a:t>Wideband </a:t>
            </a:r>
            <a:r>
              <a:rPr lang="en-US" sz="2800" dirty="0"/>
              <a:t>index to indicate </a:t>
            </a:r>
            <a:r>
              <a:rPr lang="en-US" sz="2800" dirty="0" smtClean="0"/>
              <a:t>the wideband (WB) part</a:t>
            </a:r>
            <a:endParaRPr lang="en-US" sz="2800" dirty="0"/>
          </a:p>
          <a:p>
            <a:pPr lvl="4">
              <a:buFont typeface="Courier New" panose="02070309020205020404" pitchFamily="49" charset="0"/>
              <a:buChar char="o"/>
            </a:pPr>
            <a:r>
              <a:rPr lang="en-US" sz="2800" dirty="0"/>
              <a:t>WB0 NB 0-3, WB1 NB 4-7, WB2 NB 8-11, WB3 NB 12-15</a:t>
            </a:r>
          </a:p>
          <a:p>
            <a:pPr lvl="4">
              <a:buFont typeface="Courier New" panose="02070309020205020404" pitchFamily="49" charset="0"/>
              <a:buChar char="o"/>
            </a:pPr>
            <a:r>
              <a:rPr lang="en-US" sz="2800" dirty="0"/>
              <a:t>Requites 0,1,2,2 bits for 5, 10, </a:t>
            </a:r>
            <a:r>
              <a:rPr lang="en-US" sz="2800" dirty="0" smtClean="0"/>
              <a:t>15, 20 </a:t>
            </a:r>
            <a:r>
              <a:rPr lang="en-US" sz="2800" dirty="0"/>
              <a:t>MHz </a:t>
            </a:r>
            <a:r>
              <a:rPr lang="en-US" sz="2800" dirty="0" smtClean="0"/>
              <a:t>respectively</a:t>
            </a:r>
          </a:p>
          <a:p>
            <a:pPr lvl="1"/>
            <a:r>
              <a:rPr lang="en-GB" sz="2800" dirty="0" smtClean="0"/>
              <a:t>Rel-8 </a:t>
            </a:r>
            <a:r>
              <a:rPr lang="en-GB" sz="2800" dirty="0"/>
              <a:t>Uplink resource allocation type </a:t>
            </a:r>
            <a:r>
              <a:rPr lang="en-GB" sz="2800" dirty="0" smtClean="0"/>
              <a:t>0 within each </a:t>
            </a:r>
            <a:r>
              <a:rPr lang="en-US" sz="2800" dirty="0" smtClean="0"/>
              <a:t>WB part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GB" sz="2800" dirty="0"/>
              <a:t>This includes the central one RB </a:t>
            </a:r>
            <a:r>
              <a:rPr lang="en-US" sz="2800" dirty="0"/>
              <a:t>in case of odd system </a:t>
            </a:r>
            <a:r>
              <a:rPr lang="en-US" sz="2800" dirty="0" smtClean="0"/>
              <a:t>bandwidth</a:t>
            </a:r>
            <a:endParaRPr lang="en-US" sz="2800" dirty="0"/>
          </a:p>
          <a:p>
            <a:pPr lvl="1"/>
            <a:r>
              <a:rPr lang="en-US" sz="2800" dirty="0" smtClean="0"/>
              <a:t>Required total bits </a:t>
            </a:r>
            <a:r>
              <a:rPr lang="en-US" sz="2800" dirty="0"/>
              <a:t>= </a:t>
            </a:r>
            <a:r>
              <a:rPr lang="en-US" sz="2800" dirty="0" smtClean="0"/>
              <a:t>9,10,11,11 </a:t>
            </a:r>
            <a:r>
              <a:rPr lang="en-US" sz="2800" dirty="0"/>
              <a:t>for 5,10,15,20 MHz  </a:t>
            </a:r>
            <a:r>
              <a:rPr lang="en-US" sz="2800" dirty="0" smtClean="0"/>
              <a:t>respectively</a:t>
            </a:r>
          </a:p>
          <a:p>
            <a:pPr lvl="1"/>
            <a:endParaRPr lang="en-US" sz="2800" dirty="0" smtClean="0"/>
          </a:p>
          <a:p>
            <a:pPr lvl="2"/>
            <a:endParaRPr lang="en-US" sz="2800" dirty="0"/>
          </a:p>
          <a:p>
            <a:pPr lvl="2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8973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2400</TotalTime>
  <Words>373</Words>
  <Application>Microsoft Office PowerPoint</Application>
  <PresentationFormat>Widescreen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6" baseType="lpstr">
      <vt:lpstr>Arial Unicode MS</vt:lpstr>
      <vt:lpstr>Arial</vt:lpstr>
      <vt:lpstr>Batang</vt:lpstr>
      <vt:lpstr>Calibri</vt:lpstr>
      <vt:lpstr>Calibri Light</vt:lpstr>
      <vt:lpstr>Courier New</vt:lpstr>
      <vt:lpstr>MS Mincho</vt:lpstr>
      <vt:lpstr>Symbol</vt:lpstr>
      <vt:lpstr>Times</vt:lpstr>
      <vt:lpstr>Times New Roman</vt:lpstr>
      <vt:lpstr>Wingdings</vt:lpstr>
      <vt:lpstr>Office Theme</vt:lpstr>
      <vt:lpstr>WF on UL Resource Allocation for FeMTC UEs with 5MHz Channel Bandwidth</vt:lpstr>
      <vt:lpstr>  Background</vt:lpstr>
      <vt:lpstr>  Background</vt:lpstr>
      <vt:lpstr>UL Resource Allocation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Yassin Awad</dc:creator>
  <cp:lastModifiedBy>Yassin Awad</cp:lastModifiedBy>
  <cp:revision>75</cp:revision>
  <dcterms:created xsi:type="dcterms:W3CDTF">2017-02-13T09:47:42Z</dcterms:created>
  <dcterms:modified xsi:type="dcterms:W3CDTF">2017-02-16T09:14:00Z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-1780136499</vt:i4>
  </property>
  <property fmtid="{D5CDD505-2E9C-101B-9397-08002B2CF9AE}" pid="4" name="_EmailSubject">
    <vt:lpwstr>UL Resource Allocation</vt:lpwstr>
  </property>
  <property fmtid="{D5CDD505-2E9C-101B-9397-08002B2CF9AE}" pid="5" name="_AuthorEmail">
    <vt:lpwstr>kbhattad@qti.qualcomm.com</vt:lpwstr>
  </property>
  <property fmtid="{D5CDD505-2E9C-101B-9397-08002B2CF9AE}" pid="6" name="_AuthorEmailDisplayName">
    <vt:lpwstr>Bhattad, Kapil</vt:lpwstr>
  </property>
</Properties>
</file>