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Resource </a:t>
            </a:r>
            <a:r>
              <a:rPr lang="en-US" sz="4800" dirty="0"/>
              <a:t>Allocation for </a:t>
            </a:r>
            <a:r>
              <a:rPr lang="en-US" sz="4800" dirty="0" err="1"/>
              <a:t>FeMTC</a:t>
            </a:r>
            <a:r>
              <a:rPr lang="en-US" sz="4800" dirty="0"/>
              <a:t> UEs with 5MHz PUSCH Channel 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Ericsson, Qualcomm, </a:t>
            </a:r>
            <a:r>
              <a:rPr lang="en-US" dirty="0" smtClean="0"/>
              <a:t>Softbank, Lenovo, Motorola Mobility</a:t>
            </a:r>
            <a:r>
              <a:rPr lang="en-US" dirty="0" smtClean="0"/>
              <a:t>, Sharp, …,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R1-1703969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33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For PUSCH resource allocation for 5 MHz channel bandwidth in CE mode A, 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number of bits in DCI for resource allocation is                         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Resource allocation within one narrowband is according to Rel-13.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Resource allocation of larger than one narrowband is indicated by a subset of the total number of                                unused states in Rel-13.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Only the narrowband RBs are considered to determine the starting RB and number of RBs.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RBG-based UL type 0 is used.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RBG size is 3.</a:t>
            </a: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9051231" y="1934809"/>
          <a:ext cx="1804045" cy="752423"/>
        </p:xfrm>
        <a:graphic>
          <a:graphicData uri="http://schemas.openxmlformats.org/presentationml/2006/ole">
            <p:oleObj spid="_x0000_s19462" name="Equation" r:id="rId3" imgW="1079280" imgH="507960" progId="Equation.3">
              <p:embed/>
            </p:oleObj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6347789" y="3882881"/>
          <a:ext cx="2321253" cy="450580"/>
        </p:xfrm>
        <a:graphic>
          <a:graphicData uri="http://schemas.openxmlformats.org/presentationml/2006/ole">
            <p:oleObj spid="_x0000_s19464" name="Equation" r:id="rId4" imgW="964781" imgH="215806" progId="Equation.3">
              <p:embed/>
            </p:oleObj>
          </a:graphicData>
        </a:graphic>
      </p:graphicFrame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020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33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For PUSCH resource allocation for 5 MHz channel bandwidth in CE mode A, 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If the PUSCH resource allocation is within a 5 MHz wideband, the center frequency of TX bandwidth is the center frequency of the wideband.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If the PUSCH resource allocation spans two 5 MHz </a:t>
            </a:r>
            <a:r>
              <a:rPr lang="en-US" sz="2800" dirty="0" err="1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widebands</a:t>
            </a: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, the center frequency of TX bandwidth is in the center of </a:t>
            </a:r>
            <a:r>
              <a:rPr lang="en-US" altLang="zh-CN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PUSCH resource allocation</a:t>
            </a: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.</a:t>
            </a:r>
          </a:p>
          <a:p>
            <a:pPr marL="342900" lvl="0" indent="-342900">
              <a:spcAft>
                <a:spcPts val="0"/>
              </a:spcAft>
              <a:buNone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020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927652" y="208377"/>
            <a:ext cx="10561983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+mn-lt"/>
              </a:rPr>
              <a:t>Annex: example of resource allocation with 20 MHz system bandwidth</a:t>
            </a:r>
            <a:endParaRPr lang="en-US" dirty="0">
              <a:latin typeface="+mn-lt"/>
            </a:endParaRPr>
          </a:p>
        </p:txBody>
      </p:sp>
      <p:pic>
        <p:nvPicPr>
          <p:cNvPr id="22535" name="图片 177" descr="image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717" y="2577545"/>
            <a:ext cx="9313691" cy="243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62020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927652" y="208377"/>
            <a:ext cx="10561983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Annex: # of required vs. available states</a:t>
            </a:r>
            <a:endParaRPr lang="en-US" dirty="0">
              <a:latin typeface="+mn-lt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37320" y="1636978"/>
          <a:ext cx="11290853" cy="3864666"/>
        </p:xfrm>
        <a:graphic>
          <a:graphicData uri="http://schemas.openxmlformats.org/drawingml/2006/table">
            <a:tbl>
              <a:tblPr/>
              <a:tblGrid>
                <a:gridCol w="2623931"/>
                <a:gridCol w="1708616"/>
                <a:gridCol w="2167881"/>
                <a:gridCol w="2394809"/>
                <a:gridCol w="2395616"/>
              </a:tblGrid>
              <a:tr h="5290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5 MHz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10 MHz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15 MHz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20 MHz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81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# of unused states in Rel-13 = 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44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88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176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176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# 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of allocated RBGs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{3, 4, 5, 6,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8}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{3, 4, 5, 6,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8}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{3, 4, 5, 6,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8}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{3, 4, 5, 6,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8}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# </a:t>
                      </a:r>
                      <a:r>
                        <a:rPr lang="en-US" sz="2000" kern="100" dirty="0">
                          <a:latin typeface="Calibri"/>
                          <a:ea typeface="宋体"/>
                          <a:cs typeface="Times New Roman"/>
                        </a:rPr>
                        <a:t>of required states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{6, 5, 4, 3,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1}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{14, 13, 12, 11,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9}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{22, 21, 20, 19,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18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17}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{30, 29, 28, 27, </a:t>
                      </a:r>
                      <a:r>
                        <a:rPr lang="en-US" sz="2000" kern="10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26</a:t>
                      </a: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, 25}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Calibri"/>
                          <a:ea typeface="宋体"/>
                          <a:cs typeface="Times New Roman"/>
                        </a:rPr>
                        <a:t>Total # of required states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6+5+4+3+</a:t>
                      </a:r>
                      <a:r>
                        <a:rPr lang="en-US" sz="2000" kern="100" dirty="0" smtClean="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+1=19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14+13+12+11+</a:t>
                      </a:r>
                      <a:r>
                        <a:rPr lang="en-US" sz="2000" kern="100" dirty="0" smtClean="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+9=59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22+21+20+19+</a:t>
                      </a:r>
                      <a:r>
                        <a:rPr lang="en-US" sz="2000" kern="100" dirty="0" smtClean="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18</a:t>
                      </a: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+17=99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30+29+28+27+</a:t>
                      </a:r>
                      <a:r>
                        <a:rPr lang="en-US" sz="2000" kern="100" dirty="0" smtClean="0">
                          <a:solidFill>
                            <a:srgbClr val="D9D9D9"/>
                          </a:solidFill>
                          <a:latin typeface="Calibri"/>
                          <a:ea typeface="宋体"/>
                          <a:cs typeface="Times New Roman"/>
                        </a:rPr>
                        <a:t>26</a:t>
                      </a:r>
                      <a:r>
                        <a:rPr lang="en-US" sz="2000" kern="100" dirty="0" smtClean="0">
                          <a:latin typeface="Calibri"/>
                          <a:ea typeface="宋体"/>
                          <a:cs typeface="Times New Roman"/>
                        </a:rPr>
                        <a:t>+25=139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1086674" y="2160109"/>
          <a:ext cx="1058171" cy="609599"/>
        </p:xfrm>
        <a:graphic>
          <a:graphicData uri="http://schemas.openxmlformats.org/presentationml/2006/ole">
            <p:oleObj spid="_x0000_s35842" name="Equation" r:id="rId3" imgW="889000" imgH="508000" progId="Equation.3">
              <p:embed/>
            </p:oleObj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583232" y="3273982"/>
          <a:ext cx="2386013" cy="461963"/>
        </p:xfrm>
        <a:graphic>
          <a:graphicData uri="http://schemas.openxmlformats.org/presentationml/2006/ole">
            <p:oleObj spid="_x0000_s35843" name="Equation" r:id="rId4" imgW="964781" imgH="215806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62020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366</Words>
  <Application>Microsoft Office PowerPoint</Application>
  <PresentationFormat>自定义</PresentationFormat>
  <Paragraphs>48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WF on Resource Allocation for FeMTC UEs with 5MHz PUSCH Channel Bandwidth</vt:lpstr>
      <vt:lpstr>Proposals</vt:lpstr>
      <vt:lpstr>Proposals</vt:lpstr>
      <vt:lpstr>Annex: example of resource allocation with 20 MHz system bandwidth</vt:lpstr>
      <vt:lpstr>Annex: # of required vs. available states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Huawei</cp:lastModifiedBy>
  <cp:revision>52</cp:revision>
  <dcterms:created xsi:type="dcterms:W3CDTF">2017-02-13T09:47:42Z</dcterms:created>
  <dcterms:modified xsi:type="dcterms:W3CDTF">2017-02-16T08:10:02Z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