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>
        <p:scale>
          <a:sx n="70" d="100"/>
          <a:sy n="70" d="100"/>
        </p:scale>
        <p:origin x="-18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assistance data of timing offset for OTDOA in NB-</a:t>
            </a:r>
            <a:r>
              <a:rPr lang="en-US" altLang="zh-CN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err="1" smtClean="0">
                <a:solidFill>
                  <a:schemeClr val="tx1"/>
                </a:solidFill>
              </a:rPr>
              <a:t>Huawei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ZTE, </a:t>
            </a:r>
            <a:r>
              <a:rPr lang="en-US" altLang="zh-CN" dirty="0" smtClean="0">
                <a:solidFill>
                  <a:schemeClr val="tx1"/>
                </a:solidFill>
              </a:rPr>
              <a:t>ZTE Microelectronics, </a:t>
            </a:r>
            <a:r>
              <a:rPr lang="en-US" dirty="0" smtClean="0">
                <a:solidFill>
                  <a:schemeClr val="tx1"/>
                </a:solidFill>
              </a:rPr>
              <a:t>Ericsson…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R1-1703925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7.2.4.1.1 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zh-CN" sz="2800" dirty="0" smtClean="0"/>
              <a:t>RAN1 discuss the necessity of indicating the timing offset at the transmitter </a:t>
            </a:r>
            <a:r>
              <a:rPr lang="en-GB" altLang="zh-CN" sz="2800" dirty="0" smtClean="0"/>
              <a:t>between the OTDOA neighbour cell and the OTDOA reference cell in NB-</a:t>
            </a:r>
            <a:r>
              <a:rPr lang="en-GB" altLang="zh-CN" sz="2800" dirty="0" err="1" smtClean="0"/>
              <a:t>IoT</a:t>
            </a:r>
            <a:r>
              <a:rPr lang="en-GB" altLang="zh-CN" sz="2800" dirty="0" smtClean="0"/>
              <a:t>.</a:t>
            </a:r>
            <a:endParaRPr lang="en-US" altLang="zh-CN" sz="2800" dirty="0" smtClean="0"/>
          </a:p>
        </p:txBody>
      </p:sp>
    </p:spTree>
    <p:extLst>
      <p:ext uri="{BB962C8B-B14F-4D97-AF65-F5344CB8AC3E}">
        <p14:creationId xmlns="" xmlns:p14="http://schemas.microsoft.com/office/powerpoint/2010/main" val="206560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752528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altLang="zh-CN" i="1" dirty="0" smtClean="0"/>
              <a:t>The </a:t>
            </a:r>
            <a:r>
              <a:rPr lang="en-US" altLang="zh-CN" i="1" dirty="0" err="1" smtClean="0"/>
              <a:t>slotNumberOffset</a:t>
            </a:r>
            <a:r>
              <a:rPr lang="en-US" altLang="zh-CN" i="1" dirty="0" smtClean="0"/>
              <a:t> and </a:t>
            </a:r>
            <a:r>
              <a:rPr lang="en-US" altLang="zh-CN" i="1" dirty="0" err="1" smtClean="0"/>
              <a:t>SFN_offset</a:t>
            </a:r>
            <a:r>
              <a:rPr lang="en-US" altLang="zh-CN" i="1" dirty="0" smtClean="0"/>
              <a:t> between reference cell and neighbor cell for OTDOA in NB-</a:t>
            </a:r>
            <a:r>
              <a:rPr lang="en-US" altLang="zh-CN" i="1" dirty="0" err="1" smtClean="0"/>
              <a:t>IoT</a:t>
            </a:r>
            <a:r>
              <a:rPr lang="en-US" altLang="zh-CN" i="1" dirty="0" smtClean="0"/>
              <a:t> can optionally be included in assistance data for OTDOA</a:t>
            </a:r>
            <a:endParaRPr lang="zh-CN" altLang="zh-CN" sz="3600" dirty="0" smtClean="0"/>
          </a:p>
          <a:p>
            <a:pPr lvl="1"/>
            <a:r>
              <a:rPr lang="en-US" altLang="zh-CN" i="1" dirty="0" smtClean="0"/>
              <a:t>If </a:t>
            </a:r>
            <a:r>
              <a:rPr lang="en-US" altLang="zh-CN" i="1" dirty="0" err="1" smtClean="0"/>
              <a:t>slotNumberOffset</a:t>
            </a:r>
            <a:r>
              <a:rPr lang="en-US" altLang="zh-CN" i="1" dirty="0" smtClean="0"/>
              <a:t> is not included in higher layer signaling for NB-</a:t>
            </a:r>
            <a:r>
              <a:rPr lang="en-US" altLang="zh-CN" i="1" dirty="0" err="1" smtClean="0"/>
              <a:t>IoT</a:t>
            </a:r>
            <a:r>
              <a:rPr lang="en-US" altLang="zh-CN" i="1" dirty="0" smtClean="0"/>
              <a:t>, follow current TS36.355 specification, i.e. </a:t>
            </a:r>
            <a:r>
              <a:rPr lang="en-US" altLang="zh-CN" i="1" dirty="0" err="1" smtClean="0"/>
              <a:t>slotNumberOffset</a:t>
            </a:r>
            <a:r>
              <a:rPr lang="en-US" altLang="zh-CN" i="1" dirty="0" smtClean="0"/>
              <a:t>, corresponds to the number of full slots counted from the beginning of a radio frame of the assistance data reference cell to the beginning of the closest subsequent radio frame of the neighbor cell.</a:t>
            </a:r>
            <a:endParaRPr lang="zh-CN" altLang="zh-CN" sz="3200" dirty="0" smtClean="0"/>
          </a:p>
          <a:p>
            <a:pPr lvl="2"/>
            <a:r>
              <a:rPr lang="en-US" altLang="zh-CN" i="1" dirty="0" smtClean="0"/>
              <a:t>Value set of </a:t>
            </a:r>
            <a:r>
              <a:rPr lang="en-US" altLang="zh-CN" i="1" dirty="0" err="1" smtClean="0"/>
              <a:t>slotNumberOffset</a:t>
            </a:r>
            <a:r>
              <a:rPr lang="en-US" altLang="zh-CN" i="1" dirty="0" smtClean="0"/>
              <a:t> is {0,1,…19}</a:t>
            </a:r>
            <a:endParaRPr lang="zh-CN" altLang="zh-CN" sz="2800" dirty="0" smtClean="0"/>
          </a:p>
          <a:p>
            <a:pPr lvl="1"/>
            <a:r>
              <a:rPr lang="en-US" altLang="zh-CN" i="1" dirty="0" err="1" smtClean="0"/>
              <a:t>SFN_offset</a:t>
            </a:r>
            <a:r>
              <a:rPr lang="en-US" altLang="zh-CN" i="1" dirty="0" smtClean="0"/>
              <a:t> = </a:t>
            </a:r>
            <a:r>
              <a:rPr lang="en-US" altLang="zh-CN" i="1" dirty="0" err="1" smtClean="0"/>
              <a:t>N_rf</a:t>
            </a:r>
            <a:r>
              <a:rPr lang="en-US" altLang="zh-CN" i="1" dirty="0" smtClean="0"/>
              <a:t> mod 64 , </a:t>
            </a:r>
            <a:r>
              <a:rPr lang="en-US" altLang="zh-CN" i="1" dirty="0" err="1" smtClean="0"/>
              <a:t>N_rf</a:t>
            </a:r>
            <a:r>
              <a:rPr lang="en-US" altLang="zh-CN" i="1" dirty="0" smtClean="0"/>
              <a:t> corresponds to the number of full radio frames counted from the beginning of a radio frame #0 of the assistance data reference cell to the beginning of the closest subsequent radio frame #0 of the neighbor cell.</a:t>
            </a:r>
            <a:endParaRPr lang="zh-CN" altLang="zh-CN" sz="3200" dirty="0" smtClean="0"/>
          </a:p>
          <a:p>
            <a:pPr lvl="1"/>
            <a:r>
              <a:rPr lang="en-US" altLang="zh-CN" i="1" dirty="0" smtClean="0"/>
              <a:t>Detail signaling is left to higher layer.</a:t>
            </a:r>
          </a:p>
          <a:p>
            <a:pPr lvl="1"/>
            <a:r>
              <a:rPr lang="en-US" altLang="zh-CN" i="1" dirty="0" smtClean="0"/>
              <a:t>UE may assume </a:t>
            </a:r>
            <a:r>
              <a:rPr lang="en-GB" altLang="zh-CN" dirty="0" smtClean="0"/>
              <a:t>the slot timing of the </a:t>
            </a:r>
            <a:r>
              <a:rPr lang="en-GB" altLang="zh-CN" dirty="0" err="1" smtClean="0"/>
              <a:t>neighbor</a:t>
            </a:r>
            <a:r>
              <a:rPr lang="en-GB" altLang="zh-CN" dirty="0" smtClean="0"/>
              <a:t> cell is the same as for the assistance data reference cell, if </a:t>
            </a:r>
            <a:r>
              <a:rPr lang="en-US" altLang="zh-CN" i="1" dirty="0" err="1" smtClean="0"/>
              <a:t>slotNumberOffset</a:t>
            </a:r>
            <a:r>
              <a:rPr lang="en-US" altLang="zh-CN" i="1" dirty="0" smtClean="0"/>
              <a:t> </a:t>
            </a:r>
            <a:r>
              <a:rPr lang="en-GB" altLang="zh-CN" dirty="0" smtClean="0"/>
              <a:t>is absent.</a:t>
            </a:r>
          </a:p>
          <a:p>
            <a:pPr lvl="1"/>
            <a:r>
              <a:rPr lang="en-US" altLang="zh-CN" i="1" dirty="0" smtClean="0"/>
              <a:t>UE may assume </a:t>
            </a:r>
            <a:r>
              <a:rPr lang="en-GB" altLang="zh-CN" dirty="0" smtClean="0"/>
              <a:t>the frame timing of the </a:t>
            </a:r>
            <a:r>
              <a:rPr lang="en-GB" altLang="zh-CN" dirty="0" err="1" smtClean="0"/>
              <a:t>neighbor</a:t>
            </a:r>
            <a:r>
              <a:rPr lang="en-GB" altLang="zh-CN" dirty="0" smtClean="0"/>
              <a:t> cell is the same as for the assistance data reference cell, if </a:t>
            </a:r>
            <a:r>
              <a:rPr lang="en-US" altLang="zh-CN" i="1" dirty="0" err="1" smtClean="0"/>
              <a:t>SFN_offset</a:t>
            </a:r>
            <a:r>
              <a:rPr lang="en-US" altLang="zh-CN" i="1" dirty="0" smtClean="0"/>
              <a:t> </a:t>
            </a:r>
            <a:r>
              <a:rPr lang="en-GB" altLang="zh-CN" dirty="0" smtClean="0"/>
              <a:t>is absent.</a:t>
            </a:r>
            <a:endParaRPr lang="en-US" altLang="zh-CN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14273</TotalTime>
  <Words>264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assistance data of timing offset for OTDOA in NB-IoT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j00136779</cp:lastModifiedBy>
  <cp:revision>1249</cp:revision>
  <dcterms:created xsi:type="dcterms:W3CDTF">2015-04-22T00:12:23Z</dcterms:created>
  <dcterms:modified xsi:type="dcterms:W3CDTF">2017-02-15T16:55:29Z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(3)fZO/Ooj45fOCPCJiDbeIYxN/9g9InSSNWoKTGgNenyqQk0JmwUmTrjK6GMZDFIntd+AiOtv6
99y4Qhz4o1GOtcvLSFy8+MTBIk+Cj4PQqcwqvHyGAZQrd27cvDFAQcE/r7CnUtMGh/soLdgm
wapXzxWpF48lCfqR+bzOcr/FCHAVrPMiOEpcFMBHi71OTkPuMjRwZ4ABLE7vRxVBChl54O8S
Pv0GANAAwJqtaKIV1t</vt:lpwstr>
  </property>
  <property fmtid="{D5CDD505-2E9C-101B-9397-08002B2CF9AE}" pid="8" name="_2015_ms_pID_7253431">
    <vt:lpwstr>3vFI3QyVdmZsKR7ElmjHskFIjx/BwjkpwUPSsOkCOAPCF91oxPSz7c
YFyG5JVv/y4qpCCD/zNUIj8EvmNToTzrIOGEADz973ll7EBWDLLNAF/ZPWymojl8O9U2Iozy
W/6pT41PiKkRL9EgFt2FbMsVml2B/p6PcvYahkawrz5ECH/9u1LqZx1/xI48SrFRO2mR0CVO
m9FpKKZzhmJqOdGZvNGaj2NsAaJIwz2Lr12V</vt:lpwstr>
  </property>
  <property fmtid="{D5CDD505-2E9C-101B-9397-08002B2CF9AE}" pid="9" name="_2015_ms_pID_7253432">
    <vt:lpwstr>5ruHW0lXHWZ/38HwyPk1XiLoaJDSYmIRRY//
d01SEJ1vjLUg9OmYpVh/eHG4Fow5fUolqMOr+92n+nYSNHQih3Q=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1487175262</vt:lpwstr>
  </property>
</Properties>
</file>