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56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709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261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705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240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090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963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484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100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844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080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220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562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0038" y="2081294"/>
            <a:ext cx="9670473" cy="2272146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WF on PDSCH resource allocation for 5 MHz in CE mode A in </a:t>
            </a:r>
            <a:r>
              <a:rPr lang="en-US" b="1" dirty="0" err="1"/>
              <a:t>FeMTC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755589"/>
            <a:ext cx="9144000" cy="1655762"/>
          </a:xfrm>
        </p:spPr>
        <p:txBody>
          <a:bodyPr/>
          <a:lstStyle/>
          <a:p>
            <a:r>
              <a:rPr lang="en-US" dirty="0"/>
              <a:t>Ericsson, Lenovo, ZTE, ZTE Microelectronics</a:t>
            </a:r>
          </a:p>
        </p:txBody>
      </p:sp>
      <p:sp>
        <p:nvSpPr>
          <p:cNvPr id="6" name="Rectangle 5"/>
          <p:cNvSpPr/>
          <p:nvPr/>
        </p:nvSpPr>
        <p:spPr>
          <a:xfrm>
            <a:off x="679939" y="306481"/>
            <a:ext cx="10832122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Aft>
                <a:spcPts val="300"/>
              </a:spcAft>
            </a:pP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WG1 Meeting #88						</a:t>
            </a:r>
            <a:r>
              <a:rPr lang="en-GB" sz="2000" b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R1-1703858</a:t>
            </a:r>
            <a:endParaRPr lang="en-US" sz="20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Athens, Greece, 13</a:t>
            </a:r>
            <a:r>
              <a:rPr lang="en-GB" sz="2000" b="1" baseline="30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17</a:t>
            </a:r>
            <a:r>
              <a:rPr lang="en-GB" sz="2000" b="1" baseline="30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February 2017</a:t>
            </a:r>
            <a:b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	7.2.3.1.1</a:t>
            </a:r>
            <a:endParaRPr lang="en-US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4153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Proposal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38199" y="1825625"/>
                <a:ext cx="10771909" cy="4584412"/>
              </a:xfrm>
            </p:spPr>
            <p:txBody>
              <a:bodyPr>
                <a:noAutofit/>
              </a:bodyPr>
              <a:lstStyle/>
              <a:p>
                <a:r>
                  <a:rPr lang="en-US" sz="1400" dirty="0"/>
                  <a:t>For PDSCH resource allocation for 5 MHz in CE mode A</a:t>
                </a:r>
                <a:r>
                  <a:rPr lang="en-GB" sz="1400" dirty="0"/>
                  <a:t>, the </a:t>
                </a:r>
                <a:r>
                  <a:rPr lang="en-US" sz="1400" dirty="0"/>
                  <a:t>number of bits in DCI for resource assignment is</a:t>
                </a:r>
              </a:p>
              <a:p>
                <a:pPr lvl="1"/>
                <a:r>
                  <a:rPr lang="en-US" sz="1400" b="1" dirty="0"/>
                  <a:t>Option 1: </a:t>
                </a:r>
                <a:r>
                  <a:rPr lang="en-US" sz="1400" dirty="0"/>
                  <a:t>the same as in Rel-13, i.e. </a:t>
                </a:r>
                <a14:m>
                  <m:oMath xmlns:m="http://schemas.openxmlformats.org/officeDocument/2006/math">
                    <m:d>
                      <m:dPr>
                        <m:begChr m:val="⌈"/>
                        <m:endChr m:val="⌉"/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unc>
                          <m:func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𝑙𝑜𝑔</m:t>
                                </m:r>
                              </m:e>
                              <m:sub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fName>
                          <m:e>
                            <m:d>
                              <m:dPr>
                                <m:begChr m:val="⌊"/>
                                <m:endChr m:val="⌋"/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Sup>
                                      <m:sSubSupPr>
                                        <m:ctrlP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e>
                                      <m:sub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𝑅𝐵</m:t>
                                        </m:r>
                                      </m:sub>
                                      <m:sup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𝐷𝐿</m:t>
                                        </m:r>
                                      </m:sup>
                                    </m:sSubSup>
                                  </m:num>
                                  <m:den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den>
                                </m:f>
                              </m:e>
                            </m:d>
                          </m:e>
                        </m:func>
                      </m:e>
                    </m:d>
                    <m:r>
                      <a:rPr lang="en-US" sz="1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sv-SE" sz="1400" b="0" i="1" smtClean="0">
                        <a:latin typeface="Cambria Math" panose="02040503050406030204" pitchFamily="18" charset="0"/>
                      </a:rPr>
                      <m:t>5</m:t>
                    </m:r>
                  </m:oMath>
                </a14:m>
                <a:r>
                  <a:rPr lang="en-US" sz="1400" dirty="0"/>
                  <a:t> bits</a:t>
                </a:r>
              </a:p>
              <a:p>
                <a:pPr lvl="1"/>
                <a:r>
                  <a:rPr lang="en-US" sz="1400" b="1" dirty="0"/>
                  <a:t>Option 2: </a:t>
                </a:r>
                <a:r>
                  <a:rPr lang="en-US" sz="1400" dirty="0"/>
                  <a:t>higher than in Rel-13</a:t>
                </a:r>
              </a:p>
              <a:p>
                <a:r>
                  <a:rPr lang="en-US" sz="1400" b="1" dirty="0"/>
                  <a:t>Option 1:</a:t>
                </a:r>
              </a:p>
              <a:p>
                <a:pPr lvl="1"/>
                <a:r>
                  <a:rPr lang="en-US" sz="1400" dirty="0"/>
                  <a:t>Resource allocation within one 6-PRB narrowband in CE mode A is performed according to Rel-13.</a:t>
                </a:r>
              </a:p>
              <a:p>
                <a:pPr lvl="1"/>
                <a:r>
                  <a:rPr lang="en-US" sz="1400" dirty="0"/>
                  <a:t>Resource allocation larger than one 6-PRB narrowband in CE mode A is indicated using some or all of the 11 currently unused values in the Rel-13 resource allocation field.</a:t>
                </a:r>
              </a:p>
              <a:p>
                <a:pPr lvl="2"/>
                <a:r>
                  <a:rPr lang="en-US" sz="1400" dirty="0"/>
                  <a:t>The index of the first narrowband within the resource allocation is </a:t>
                </a:r>
                <a:r>
                  <a:rPr lang="en-US" sz="1400" dirty="0">
                    <a:solidFill>
                      <a:prstClr val="black"/>
                    </a:solidFill>
                  </a:rPr>
                  <a:t>indicated using the </a:t>
                </a:r>
                <a14:m>
                  <m:oMath xmlns:m="http://schemas.openxmlformats.org/officeDocument/2006/math">
                    <m:d>
                      <m:dPr>
                        <m:begChr m:val="⌈"/>
                        <m:endChr m:val="⌉"/>
                        <m:ctrlPr>
                          <a:rPr lang="en-US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unc>
                          <m:funcPr>
                            <m:ctrlPr>
                              <a:rPr lang="en-US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US" sz="1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𝑙𝑜𝑔</m:t>
                                </m:r>
                              </m:e>
                              <m:sub>
                                <m:r>
                                  <a:rPr lang="en-US" sz="1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fName>
                          <m:e>
                            <m:d>
                              <m:dPr>
                                <m:begChr m:val="⌊"/>
                                <m:endChr m:val="⌋"/>
                                <m:ctrlPr>
                                  <a:rPr lang="en-US" sz="1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sz="14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Sup>
                                      <m:sSubSupPr>
                                        <m:ctrlPr>
                                          <a:rPr lang="en-US" sz="14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sz="14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e>
                                      <m:sub>
                                        <m:r>
                                          <a:rPr lang="en-US" sz="14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𝑅𝐵</m:t>
                                        </m:r>
                                      </m:sub>
                                      <m:sup>
                                        <m:r>
                                          <a:rPr lang="en-US" sz="1400" i="1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𝐷𝐿</m:t>
                                        </m:r>
                                      </m:sup>
                                    </m:sSubSup>
                                  </m:num>
                                  <m:den>
                                    <m:r>
                                      <a:rPr lang="en-US" sz="14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den>
                                </m:f>
                              </m:e>
                            </m:d>
                          </m:e>
                        </m:func>
                      </m:e>
                    </m:d>
                  </m:oMath>
                </a14:m>
                <a:r>
                  <a:rPr lang="en-US" sz="1400" dirty="0">
                    <a:solidFill>
                      <a:prstClr val="black"/>
                    </a:solidFill>
                  </a:rPr>
                  <a:t> MSBs in the resource assignment field in DCI.</a:t>
                </a:r>
                <a:endParaRPr lang="en-US" sz="1400" dirty="0"/>
              </a:p>
              <a:p>
                <a:pPr lvl="2"/>
                <a:r>
                  <a:rPr lang="en-US" sz="1400" dirty="0"/>
                  <a:t>The resource allocation is within 4 consecutive narrowbands (corresponding to 24 PRBs) starting with the indicated narrowband.</a:t>
                </a:r>
              </a:p>
              <a:p>
                <a:pPr lvl="2"/>
                <a:r>
                  <a:rPr lang="en-US" sz="1400" dirty="0"/>
                  <a:t>The mentioned 24 PRBs are divided into non-overlapping Resource Block Groups (RBGs) à 3 PRBs.</a:t>
                </a:r>
              </a:p>
              <a:p>
                <a:pPr lvl="2"/>
                <a:r>
                  <a:rPr lang="en-US" sz="1400" dirty="0"/>
                  <a:t>The table on the next page shows an example where all allocations are multiples of 3-PRB RBGs.</a:t>
                </a:r>
              </a:p>
              <a:p>
                <a:pPr lvl="2"/>
                <a:r>
                  <a:rPr lang="en-US" sz="1400" dirty="0"/>
                  <a:t>For system bandwidths &lt;5 MHz, use only the top rows in the table.</a:t>
                </a:r>
              </a:p>
              <a:p>
                <a:r>
                  <a:rPr lang="en-US" sz="1400" b="1" dirty="0"/>
                  <a:t>Option 2:</a:t>
                </a:r>
              </a:p>
              <a:p>
                <a:pPr lvl="1"/>
                <a:r>
                  <a:rPr lang="sv-SE" sz="1400" dirty="0"/>
                  <a:t>‘</a:t>
                </a:r>
                <a:r>
                  <a:rPr lang="sv-SE" sz="1400" dirty="0" err="1"/>
                  <a:t>Starting</a:t>
                </a:r>
                <a:r>
                  <a:rPr lang="sv-SE" sz="1400" dirty="0"/>
                  <a:t> </a:t>
                </a:r>
                <a:r>
                  <a:rPr lang="sv-SE" sz="1400" dirty="0" err="1"/>
                  <a:t>narrowband</a:t>
                </a:r>
                <a:r>
                  <a:rPr lang="sv-SE" sz="1400" dirty="0"/>
                  <a:t> index’ is </a:t>
                </a:r>
                <a:r>
                  <a:rPr lang="sv-SE" sz="1400" dirty="0" err="1"/>
                  <a:t>used</a:t>
                </a:r>
                <a:r>
                  <a:rPr lang="sv-SE" sz="1400" dirty="0"/>
                  <a:t> to </a:t>
                </a:r>
                <a:r>
                  <a:rPr lang="sv-SE" sz="1400" dirty="0" err="1"/>
                  <a:t>indicate</a:t>
                </a:r>
                <a:r>
                  <a:rPr lang="sv-SE" sz="1400" dirty="0"/>
                  <a:t> the </a:t>
                </a:r>
                <a:r>
                  <a:rPr lang="sv-SE" sz="1400" dirty="0" err="1"/>
                  <a:t>overlapped</a:t>
                </a:r>
                <a:r>
                  <a:rPr lang="sv-SE" sz="1400" dirty="0"/>
                  <a:t> </a:t>
                </a:r>
                <a:r>
                  <a:rPr lang="sv-SE" sz="1400" dirty="0" err="1"/>
                  <a:t>wideband</a:t>
                </a:r>
                <a:r>
                  <a:rPr lang="sv-SE" sz="1400" dirty="0"/>
                  <a:t>.</a:t>
                </a:r>
              </a:p>
              <a:p>
                <a:pPr lvl="1"/>
                <a:r>
                  <a:rPr lang="sv-SE" sz="1400" dirty="0"/>
                  <a:t>‘</a:t>
                </a:r>
                <a:r>
                  <a:rPr lang="sv-SE" sz="1400" dirty="0" err="1"/>
                  <a:t>Narrowband</a:t>
                </a:r>
                <a:r>
                  <a:rPr lang="sv-SE" sz="1400" dirty="0"/>
                  <a:t> </a:t>
                </a:r>
                <a:r>
                  <a:rPr lang="sv-SE" sz="1400" dirty="0" err="1"/>
                  <a:t>bitmap</a:t>
                </a:r>
                <a:r>
                  <a:rPr lang="sv-SE" sz="1400" dirty="0"/>
                  <a:t> </a:t>
                </a:r>
                <a:r>
                  <a:rPr lang="sv-SE" sz="1400" dirty="0" err="1"/>
                  <a:t>within</a:t>
                </a:r>
                <a:r>
                  <a:rPr lang="sv-SE" sz="1400" dirty="0"/>
                  <a:t> the </a:t>
                </a:r>
                <a:r>
                  <a:rPr lang="sv-SE" sz="1400" dirty="0" err="1"/>
                  <a:t>wideband</a:t>
                </a:r>
                <a:r>
                  <a:rPr lang="sv-SE" sz="1400" dirty="0"/>
                  <a:t> + </a:t>
                </a:r>
                <a:r>
                  <a:rPr lang="sv-SE" sz="1400" dirty="0" err="1"/>
                  <a:t>resource</a:t>
                </a:r>
                <a:r>
                  <a:rPr lang="sv-SE" sz="1400" dirty="0"/>
                  <a:t> </a:t>
                </a:r>
                <a:r>
                  <a:rPr lang="sv-SE" sz="1400" dirty="0" err="1"/>
                  <a:t>allocation</a:t>
                </a:r>
                <a:r>
                  <a:rPr lang="sv-SE" sz="1400" dirty="0"/>
                  <a:t> </a:t>
                </a:r>
                <a:r>
                  <a:rPr lang="sv-SE" sz="1400" dirty="0" err="1"/>
                  <a:t>within</a:t>
                </a:r>
                <a:r>
                  <a:rPr lang="sv-SE" sz="1400" dirty="0"/>
                  <a:t> the </a:t>
                </a:r>
                <a:r>
                  <a:rPr lang="sv-SE" sz="1400" dirty="0" err="1"/>
                  <a:t>narrowband</a:t>
                </a:r>
                <a:r>
                  <a:rPr lang="sv-SE" sz="1400" dirty="0"/>
                  <a:t>’ is </a:t>
                </a:r>
                <a:r>
                  <a:rPr lang="sv-SE" sz="1400" dirty="0" err="1"/>
                  <a:t>used</a:t>
                </a:r>
                <a:r>
                  <a:rPr lang="sv-SE" sz="1400" dirty="0"/>
                  <a:t> to </a:t>
                </a:r>
                <a:r>
                  <a:rPr lang="sv-SE" sz="1400" dirty="0" err="1"/>
                  <a:t>indicate</a:t>
                </a:r>
                <a:r>
                  <a:rPr lang="sv-SE" sz="1400" dirty="0"/>
                  <a:t> the </a:t>
                </a:r>
                <a:r>
                  <a:rPr lang="sv-SE" sz="1400" dirty="0" err="1"/>
                  <a:t>resource</a:t>
                </a:r>
                <a:r>
                  <a:rPr lang="sv-SE" sz="1400" dirty="0"/>
                  <a:t> </a:t>
                </a:r>
                <a:r>
                  <a:rPr lang="sv-SE" sz="1400" dirty="0" err="1"/>
                  <a:t>allocation</a:t>
                </a:r>
                <a:r>
                  <a:rPr lang="sv-SE" sz="1400" dirty="0"/>
                  <a:t> </a:t>
                </a:r>
                <a:r>
                  <a:rPr lang="sv-SE" sz="1400" dirty="0" err="1"/>
                  <a:t>within</a:t>
                </a:r>
                <a:r>
                  <a:rPr lang="sv-SE" sz="1400" dirty="0"/>
                  <a:t> the </a:t>
                </a:r>
                <a:r>
                  <a:rPr lang="sv-SE" sz="1400" dirty="0" err="1"/>
                  <a:t>wideband</a:t>
                </a:r>
                <a:r>
                  <a:rPr lang="sv-SE" sz="1400" dirty="0"/>
                  <a:t>.</a:t>
                </a:r>
                <a:endParaRPr lang="en-US" sz="1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825625"/>
                <a:ext cx="10771909" cy="4584412"/>
              </a:xfrm>
              <a:blipFill>
                <a:blip r:embed="rId2"/>
                <a:stretch>
                  <a:fillRect l="-57" t="-531" b="-19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222868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/>
              <a:t>Example on use of unused RA indices for PDSCH resource allocation in CE mode A</a:t>
            </a:r>
          </a:p>
        </p:txBody>
      </p:sp>
      <p:graphicFrame>
        <p:nvGraphicFramePr>
          <p:cNvPr id="4" name="Content Placeholder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3779408"/>
              </p:ext>
            </p:extLst>
          </p:nvPr>
        </p:nvGraphicFramePr>
        <p:xfrm>
          <a:off x="931555" y="1693192"/>
          <a:ext cx="10366830" cy="4956584"/>
        </p:xfrm>
        <a:graphic>
          <a:graphicData uri="http://schemas.openxmlformats.org/drawingml/2006/table">
            <a:tbl>
              <a:tblPr firstRow="1" firstCol="1" bandRow="1"/>
              <a:tblGrid>
                <a:gridCol w="1151870">
                  <a:extLst>
                    <a:ext uri="{9D8B030D-6E8A-4147-A177-3AD203B41FA5}">
                      <a16:colId xmlns:a16="http://schemas.microsoft.com/office/drawing/2014/main" val="2311291481"/>
                    </a:ext>
                  </a:extLst>
                </a:gridCol>
                <a:gridCol w="1151870">
                  <a:extLst>
                    <a:ext uri="{9D8B030D-6E8A-4147-A177-3AD203B41FA5}">
                      <a16:colId xmlns:a16="http://schemas.microsoft.com/office/drawing/2014/main" val="1439085456"/>
                    </a:ext>
                  </a:extLst>
                </a:gridCol>
                <a:gridCol w="1151870">
                  <a:extLst>
                    <a:ext uri="{9D8B030D-6E8A-4147-A177-3AD203B41FA5}">
                      <a16:colId xmlns:a16="http://schemas.microsoft.com/office/drawing/2014/main" val="4168558433"/>
                    </a:ext>
                  </a:extLst>
                </a:gridCol>
                <a:gridCol w="1151870">
                  <a:extLst>
                    <a:ext uri="{9D8B030D-6E8A-4147-A177-3AD203B41FA5}">
                      <a16:colId xmlns:a16="http://schemas.microsoft.com/office/drawing/2014/main" val="1708516341"/>
                    </a:ext>
                  </a:extLst>
                </a:gridCol>
                <a:gridCol w="1151870">
                  <a:extLst>
                    <a:ext uri="{9D8B030D-6E8A-4147-A177-3AD203B41FA5}">
                      <a16:colId xmlns:a16="http://schemas.microsoft.com/office/drawing/2014/main" val="949388438"/>
                    </a:ext>
                  </a:extLst>
                </a:gridCol>
                <a:gridCol w="1151870">
                  <a:extLst>
                    <a:ext uri="{9D8B030D-6E8A-4147-A177-3AD203B41FA5}">
                      <a16:colId xmlns:a16="http://schemas.microsoft.com/office/drawing/2014/main" val="3348503231"/>
                    </a:ext>
                  </a:extLst>
                </a:gridCol>
                <a:gridCol w="1151870">
                  <a:extLst>
                    <a:ext uri="{9D8B030D-6E8A-4147-A177-3AD203B41FA5}">
                      <a16:colId xmlns:a16="http://schemas.microsoft.com/office/drawing/2014/main" val="1340089231"/>
                    </a:ext>
                  </a:extLst>
                </a:gridCol>
                <a:gridCol w="1151870">
                  <a:extLst>
                    <a:ext uri="{9D8B030D-6E8A-4147-A177-3AD203B41FA5}">
                      <a16:colId xmlns:a16="http://schemas.microsoft.com/office/drawing/2014/main" val="2053875602"/>
                    </a:ext>
                  </a:extLst>
                </a:gridCol>
                <a:gridCol w="1151870">
                  <a:extLst>
                    <a:ext uri="{9D8B030D-6E8A-4147-A177-3AD203B41FA5}">
                      <a16:colId xmlns:a16="http://schemas.microsoft.com/office/drawing/2014/main" val="2000607917"/>
                    </a:ext>
                  </a:extLst>
                </a:gridCol>
              </a:tblGrid>
              <a:tr h="7487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 index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RBG #0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RBG #1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RBG #2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RBG #3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RBG #4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RBG #5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RBG #6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RBG #7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310103"/>
                  </a:ext>
                </a:extLst>
              </a:tr>
              <a:tr h="3743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10101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7794342"/>
                  </a:ext>
                </a:extLst>
              </a:tr>
              <a:tr h="3743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10110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7083068"/>
                  </a:ext>
                </a:extLst>
              </a:tr>
              <a:tr h="3843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10111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6567573"/>
                  </a:ext>
                </a:extLst>
              </a:tr>
              <a:tr h="3843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11000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7290907"/>
                  </a:ext>
                </a:extLst>
              </a:tr>
              <a:tr h="38433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11001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9160127"/>
                  </a:ext>
                </a:extLst>
              </a:tr>
              <a:tr h="3843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11010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2208395"/>
                  </a:ext>
                </a:extLst>
              </a:tr>
              <a:tr h="3843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11011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5449551"/>
                  </a:ext>
                </a:extLst>
              </a:tr>
              <a:tr h="3843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11100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7053480"/>
                  </a:ext>
                </a:extLst>
              </a:tr>
              <a:tr h="3843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11101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7460804"/>
                  </a:ext>
                </a:extLst>
              </a:tr>
              <a:tr h="3843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11110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97592"/>
                  </a:ext>
                </a:extLst>
              </a:tr>
              <a:tr h="3843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11111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65234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65398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872</TotalTime>
  <Words>202</Words>
  <Application>Microsoft Office PowerPoint</Application>
  <PresentationFormat>Widescreen</PresentationFormat>
  <Paragraphs>128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Cambria Math</vt:lpstr>
      <vt:lpstr>Times New Roman</vt:lpstr>
      <vt:lpstr>Office Theme</vt:lpstr>
      <vt:lpstr>WF on PDSCH resource allocation for 5 MHz in CE mode A in FeMTC</vt:lpstr>
      <vt:lpstr>Proposal </vt:lpstr>
      <vt:lpstr>Example on use of unused RA indices for PDSCH resource allocation in CE mode 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PDSCH resource allocation BL/non-BL UEs with 5 MHz bandwidth in CE mode A</dc:title>
  <dc:creator>Hazhir Shokri Razaghi</dc:creator>
  <cp:lastModifiedBy>Johan Bergman</cp:lastModifiedBy>
  <cp:revision>73</cp:revision>
  <dcterms:created xsi:type="dcterms:W3CDTF">2017-02-10T15:19:01Z</dcterms:created>
  <dcterms:modified xsi:type="dcterms:W3CDTF">2017-02-15T10:02:24Z</dcterms:modified>
</cp:coreProperties>
</file>