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83" r:id="rId5"/>
    <p:sldId id="288" r:id="rId6"/>
    <p:sldId id="292" r:id="rId7"/>
    <p:sldId id="28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3" d="100"/>
          <a:sy n="73" d="100"/>
        </p:scale>
        <p:origin x="1431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Interference limited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Sheet1!$A$10</c:f>
              <c:strCache>
                <c:ptCount val="1"/>
                <c:pt idx="0">
                  <c:v>Alt1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Sheet1!$B$9:$E$9</c:f>
              <c:numCache>
                <c:formatCode>General</c:formatCode>
                <c:ptCount val="4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</c:numCache>
            </c:numRef>
          </c:cat>
          <c:val>
            <c:numRef>
              <c:f>Sheet1!$B$10:$E$10</c:f>
              <c:numCache>
                <c:formatCode>0%</c:formatCode>
                <c:ptCount val="4"/>
                <c:pt idx="1">
                  <c:v>0.15800000000000003</c:v>
                </c:pt>
                <c:pt idx="2">
                  <c:v>2.9000000000000001E-2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Sheet1!$A$11</c:f>
              <c:strCache>
                <c:ptCount val="1"/>
                <c:pt idx="0">
                  <c:v>Alt2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Sheet1!$B$9:$E$9</c:f>
              <c:numCache>
                <c:formatCode>General</c:formatCode>
                <c:ptCount val="4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</c:numCache>
            </c:numRef>
          </c:cat>
          <c:val>
            <c:numRef>
              <c:f>Sheet1!$B$11:$E$11</c:f>
              <c:numCache>
                <c:formatCode>0%</c:formatCode>
                <c:ptCount val="4"/>
                <c:pt idx="1">
                  <c:v>0.18800000000000003</c:v>
                </c:pt>
                <c:pt idx="2">
                  <c:v>5.3000000000000005E-2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Sheet1!$A$12</c:f>
              <c:strCache>
                <c:ptCount val="1"/>
                <c:pt idx="0">
                  <c:v>Alt3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Sheet1!$B$9:$E$9</c:f>
              <c:numCache>
                <c:formatCode>General</c:formatCode>
                <c:ptCount val="4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</c:numCache>
            </c:numRef>
          </c:cat>
          <c:val>
            <c:numRef>
              <c:f>Sheet1!$B$12:$E$12</c:f>
              <c:numCache>
                <c:formatCode>0%</c:formatCode>
                <c:ptCount val="4"/>
                <c:pt idx="1">
                  <c:v>4.3000000000000003E-2</c:v>
                </c:pt>
                <c:pt idx="2">
                  <c:v>7.4000000000000012E-3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Sheet1!$A$13</c:f>
              <c:strCache>
                <c:ptCount val="1"/>
                <c:pt idx="0">
                  <c:v>Current spec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Sheet1!$B$9:$E$9</c:f>
              <c:numCache>
                <c:formatCode>General</c:formatCode>
                <c:ptCount val="4"/>
                <c:pt idx="0">
                  <c:v>0</c:v>
                </c:pt>
                <c:pt idx="1">
                  <c:v>80</c:v>
                </c:pt>
                <c:pt idx="2">
                  <c:v>160</c:v>
                </c:pt>
                <c:pt idx="3">
                  <c:v>240</c:v>
                </c:pt>
              </c:numCache>
            </c:numRef>
          </c:cat>
          <c:val>
            <c:numRef>
              <c:f>Sheet1!$B$13:$E$13</c:f>
              <c:numCache>
                <c:formatCode>0%</c:formatCode>
                <c:ptCount val="4"/>
                <c:pt idx="1">
                  <c:v>0.44800000000000001</c:v>
                </c:pt>
                <c:pt idx="2">
                  <c:v>0.15900000000000003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0517464"/>
        <c:axId val="400512368"/>
      </c:lineChart>
      <c:catAx>
        <c:axId val="400517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0512368"/>
        <c:crosses val="autoZero"/>
        <c:auto val="1"/>
        <c:lblAlgn val="ctr"/>
        <c:lblOffset val="100"/>
        <c:noMultiLvlLbl val="0"/>
      </c:catAx>
      <c:valAx>
        <c:axId val="40051236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05174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Robust MIB-NB scrambling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Qualcomm</a:t>
            </a:r>
            <a:r>
              <a:rPr lang="en-US" smtClean="0">
                <a:solidFill>
                  <a:schemeClr val="tx1"/>
                </a:solidFill>
              </a:rPr>
              <a:t>, Ericsson…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7.1.1 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anose="02020603050405020304" pitchFamily="18" charset="0"/>
              </a:rPr>
              <a:t>R1-1703814</a:t>
            </a:r>
            <a:endParaRPr lang="en-US" altLang="ko-KR" sz="1800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MIB-NB proposals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hangingPunct="0"/>
                <a:r>
                  <a:rPr lang="en-US" sz="2400" dirty="0" smtClean="0"/>
                  <a:t>Alt 1: R1-1703087, R1-1703373, </a:t>
                </a:r>
                <a:r>
                  <a:rPr lang="en-US" sz="2400" dirty="0" err="1" smtClean="0"/>
                  <a:t>Huawei</a:t>
                </a:r>
                <a:r>
                  <a:rPr lang="en-US" sz="2400" dirty="0" smtClean="0"/>
                  <a:t>, Hisilicon.</a:t>
                </a:r>
                <a:endParaRPr lang="en-US" sz="2400" dirty="0"/>
              </a:p>
              <a:p>
                <a:r>
                  <a:rPr lang="en-US" sz="2400" dirty="0" smtClean="0"/>
                  <a:t>Alt 2: R1-1702514, Qualcomm.</a:t>
                </a:r>
              </a:p>
              <a:p>
                <a:r>
                  <a:rPr lang="en-US" sz="2400" dirty="0" smtClean="0"/>
                  <a:t>Alt 3: Alt 2 with the new scrambling sequence</a:t>
                </a:r>
              </a:p>
              <a:p>
                <a:pPr lvl="1"/>
                <a:r>
                  <a:rPr lang="en-US" altLang="zh-CN" sz="2000" dirty="0" smtClean="0"/>
                  <a:t>Change the 8 200bit short sequence to a 1600 bit long sequence</a:t>
                </a:r>
              </a:p>
              <a:p>
                <a:r>
                  <a:rPr lang="en-US" altLang="zh-CN" sz="2400" dirty="0" smtClean="0"/>
                  <a:t>Alt4: Alt2 with the new seed of the scrambling sequence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𝐜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𝐢𝐧𝐢𝐭</m:t>
                          </m:r>
                          <m:r>
                            <a:rPr lang="en-US" sz="2000" b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𝑰𝑫</m:t>
                          </m:r>
                        </m:sub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𝑵𝒄𝒆𝒍𝒍</m:t>
                          </m:r>
                        </m:sup>
                      </m:sSubSup>
                      <m:r>
                        <a:rPr lang="en-US" sz="2000" b="1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𝑰𝑫</m:t>
                              </m:r>
                            </m:sub>
                            <m:sup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𝑵𝒄𝒆𝒍𝒍</m:t>
                              </m:r>
                            </m:sup>
                          </m:sSub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1" i="1">
                                          <a:latin typeface="Cambria Math" panose="02040503050406030204" pitchFamily="18" charset="0"/>
                                        </a:rPr>
                                        <m:t>𝒏</m:t>
                                      </m:r>
                                    </m:e>
                                    <m:sub>
                                      <m:r>
                                        <a:rPr lang="en-US" sz="20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sub>
                                  </m:sSub>
                                  <m:r>
                                    <a:rPr lang="en-US" sz="2000" b="1" i="1">
                                      <a:latin typeface="Cambria Math" panose="02040503050406030204" pitchFamily="18" charset="0"/>
                                    </a:rPr>
                                    <m:t>𝐦𝐨𝐝𝟖</m:t>
                                  </m:r>
                                </m:e>
                              </m:d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𝟗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  <a:p>
                <a:endParaRPr lang="en-US" altLang="zh-CN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4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properties</a:t>
            </a:r>
            <a:endParaRPr lang="en-US" dirty="0"/>
          </a:p>
        </p:txBody>
      </p:sp>
      <p:pic>
        <p:nvPicPr>
          <p:cNvPr id="1026" name="图片 1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2" y="1628800"/>
            <a:ext cx="38433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2" descr="image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046" y="1643087"/>
            <a:ext cx="378618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116791" y="4031533"/>
            <a:ext cx="69104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scrambling sequences of two cells: s</a:t>
            </a:r>
            <a:r>
              <a:rPr lang="en-US" baseline="-25000" dirty="0" smtClean="0"/>
              <a:t>0</a:t>
            </a:r>
            <a:r>
              <a:rPr lang="en-US" dirty="0" smtClean="0"/>
              <a:t>(i</a:t>
            </a:r>
            <a:r>
              <a:rPr lang="en-US" dirty="0"/>
              <a:t>, j), s</a:t>
            </a:r>
            <a:r>
              <a:rPr lang="en-US" baseline="-25000" dirty="0"/>
              <a:t>1</a:t>
            </a:r>
            <a:r>
              <a:rPr lang="en-US" dirty="0"/>
              <a:t>(i, j), </a:t>
            </a:r>
            <a:r>
              <a:rPr lang="en-US" dirty="0" smtClean="0"/>
              <a:t>i=0,1,…, 99, j=0</a:t>
            </a:r>
            <a:r>
              <a:rPr lang="en-US" dirty="0"/>
              <a:t>,…</a:t>
            </a:r>
            <a:r>
              <a:rPr lang="en-US" dirty="0" smtClean="0"/>
              <a:t>7</a:t>
            </a:r>
          </a:p>
          <a:p>
            <a:r>
              <a:rPr lang="en-US" dirty="0"/>
              <a:t>The cross correlation </a:t>
            </a:r>
            <a:r>
              <a:rPr lang="en-US" dirty="0" smtClean="0"/>
              <a:t>of the 8-element sequence from two cells. </a:t>
            </a:r>
          </a:p>
          <a:p>
            <a:pPr algn="ctr"/>
            <a:r>
              <a:rPr lang="en-US" dirty="0" smtClean="0"/>
              <a:t>sum(s</a:t>
            </a:r>
            <a:r>
              <a:rPr lang="en-US" baseline="-25000" dirty="0" smtClean="0"/>
              <a:t>0</a:t>
            </a:r>
            <a:r>
              <a:rPr lang="en-US" dirty="0" smtClean="0"/>
              <a:t>(i</a:t>
            </a:r>
            <a:r>
              <a:rPr lang="en-US" dirty="0"/>
              <a:t>, j</a:t>
            </a:r>
            <a:r>
              <a:rPr lang="en-US" dirty="0" smtClean="0"/>
              <a:t>) * </a:t>
            </a:r>
            <a:r>
              <a:rPr lang="en-US" dirty="0" err="1" smtClean="0"/>
              <a:t>conj</a:t>
            </a:r>
            <a:r>
              <a:rPr lang="en-US" dirty="0" smtClean="0"/>
              <a:t>(s</a:t>
            </a:r>
            <a:r>
              <a:rPr lang="en-US" baseline="-25000" dirty="0" smtClean="0"/>
              <a:t>1</a:t>
            </a:r>
            <a:r>
              <a:rPr lang="en-US" dirty="0" smtClean="0"/>
              <a:t>(i</a:t>
            </a:r>
            <a:r>
              <a:rPr lang="en-US" dirty="0"/>
              <a:t>, j</a:t>
            </a:r>
            <a:r>
              <a:rPr lang="en-US" dirty="0" smtClean="0"/>
              <a:t>))), j=0,1,…7</a:t>
            </a:r>
            <a:endParaRPr lang="en-US" dirty="0"/>
          </a:p>
          <a:p>
            <a:endParaRPr lang="en-US" dirty="0"/>
          </a:p>
        </p:txBody>
      </p:sp>
      <p:pic>
        <p:nvPicPr>
          <p:cNvPr id="1028" name="图片 2" descr="cid:image006.png@01D287B5.EC0CAE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703" y="5105624"/>
            <a:ext cx="37957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47864" y="5456492"/>
            <a:ext cx="2883552" cy="1440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6374726" y="5343834"/>
            <a:ext cx="20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element sequence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1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evaluations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46115"/>
              </p:ext>
            </p:extLst>
          </p:nvPr>
        </p:nvGraphicFramePr>
        <p:xfrm>
          <a:off x="611560" y="1548839"/>
          <a:ext cx="3960440" cy="1590675"/>
        </p:xfrm>
        <a:graphic>
          <a:graphicData uri="http://schemas.openxmlformats.org/drawingml/2006/table">
            <a:tbl>
              <a:tblPr/>
              <a:tblGrid>
                <a:gridCol w="1299519"/>
                <a:gridCol w="1317017"/>
                <a:gridCol w="1343904"/>
              </a:tblGrid>
              <a:tr h="37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Solution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80ms BLER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160ms BLER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Alt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15.80%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2.90%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Alt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18.80%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5.30%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Alt 3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4.30%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0.74%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Alt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4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Close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 to 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Alt3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Close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 to 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Alt3</a:t>
                      </a:r>
                      <a:endParaRPr lang="zh-CN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Current spec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44.80%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宋体"/>
                          <a:cs typeface="Times New Roman"/>
                        </a:rPr>
                        <a:t>15.90%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17701" y="3429000"/>
            <a:ext cx="4054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*Coherent combination in symbol level is not used in the simulation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1430471"/>
              </p:ext>
            </p:extLst>
          </p:nvPr>
        </p:nvGraphicFramePr>
        <p:xfrm>
          <a:off x="5148064" y="1398693"/>
          <a:ext cx="338437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内容占位符 2"/>
          <p:cNvSpPr txBox="1">
            <a:spLocks/>
          </p:cNvSpPr>
          <p:nvPr/>
        </p:nvSpPr>
        <p:spPr>
          <a:xfrm>
            <a:off x="457200" y="4029721"/>
            <a:ext cx="7848872" cy="1390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indent="-176213"/>
            <a:r>
              <a:rPr lang="en-US" altLang="zh-CN" sz="2000" i="1" dirty="0" smtClean="0">
                <a:latin typeface="Calibri" pitchFamily="34" charset="0"/>
                <a:cs typeface="Calibri" pitchFamily="34" charset="0"/>
              </a:rPr>
              <a:t>Simulation assumption</a:t>
            </a:r>
          </a:p>
          <a:p>
            <a:pPr marL="576263" lvl="1" indent="-176213"/>
            <a:r>
              <a:rPr lang="en-US" altLang="zh-CN" sz="1400" i="1" dirty="0" smtClean="0">
                <a:latin typeface="Calibri" pitchFamily="34" charset="0"/>
                <a:cs typeface="Calibri" pitchFamily="34" charset="0"/>
              </a:rPr>
              <a:t>SNR = 30 dB, SIR = -3dB, TU1Hz</a:t>
            </a:r>
          </a:p>
          <a:p>
            <a:pPr marL="576263" lvl="1" indent="-176213"/>
            <a:r>
              <a:rPr lang="en-US" altLang="zh-CN" sz="1400" i="1" dirty="0" smtClean="0">
                <a:latin typeface="Calibri" pitchFamily="34" charset="0"/>
                <a:cs typeface="Calibri" pitchFamily="34" charset="0"/>
              </a:rPr>
              <a:t>Synchronous between cells</a:t>
            </a:r>
          </a:p>
          <a:p>
            <a:pPr marL="576263" lvl="1" indent="-176213"/>
            <a:r>
              <a:rPr lang="en-US" altLang="zh-CN" sz="1400" i="1" dirty="0" smtClean="0">
                <a:latin typeface="Calibri" pitchFamily="34" charset="0"/>
                <a:cs typeface="Calibri" pitchFamily="34" charset="0"/>
              </a:rPr>
              <a:t>MIB-NB have same t-f resources in each cell</a:t>
            </a:r>
          </a:p>
          <a:p>
            <a:pPr marL="576263" lvl="1" indent="-176213"/>
            <a:r>
              <a:rPr lang="en-US" altLang="zh-CN" sz="1400" i="1" dirty="0" smtClean="0">
                <a:latin typeface="Calibri" pitchFamily="34" charset="0"/>
                <a:cs typeface="Calibri" pitchFamily="34" charset="0"/>
              </a:rPr>
              <a:t>Realistic channel estimation across 5 sub-frames</a:t>
            </a:r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3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Alt 2 with the new scrambling sequence</a:t>
            </a:r>
          </a:p>
          <a:p>
            <a:pPr lvl="1"/>
            <a:r>
              <a:rPr lang="en-US" sz="3200" dirty="0" smtClean="0"/>
              <a:t>Generate a 1600-bit length scrambling sequence ‘y’ by </a:t>
            </a:r>
            <a:r>
              <a:rPr lang="en-US" sz="3200" dirty="0" err="1" smtClean="0"/>
              <a:t>Cint</a:t>
            </a:r>
            <a:r>
              <a:rPr lang="en-US" sz="3200" dirty="0" smtClean="0"/>
              <a:t> = </a:t>
            </a:r>
            <a:r>
              <a:rPr lang="en-US" sz="3200" dirty="0" err="1" smtClean="0"/>
              <a:t>Ncell</a:t>
            </a:r>
            <a:r>
              <a:rPr lang="en-US" sz="3200" dirty="0" smtClean="0"/>
              <a:t> ID</a:t>
            </a:r>
          </a:p>
          <a:p>
            <a:pPr lvl="1"/>
            <a:r>
              <a:rPr lang="en-US" sz="3200" dirty="0" smtClean="0"/>
              <a:t>Split the 1600-bit sequence into 8 segments</a:t>
            </a:r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4 details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hangingPunct="0"/>
                <a:r>
                  <a:rPr lang="en-US" sz="2400" dirty="0" smtClean="0"/>
                  <a:t>Change the seed of the scrambling sequence in Alt2 from </a:t>
                </a:r>
              </a:p>
              <a:p>
                <a:pPr hangingPunct="0"/>
                <a:endParaRPr lang="en-US" sz="2400" dirty="0" smtClean="0"/>
              </a:p>
              <a:p>
                <a:pPr marL="0" indent="0" algn="ctr" hangingPunc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𝐜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𝐢𝐧𝐢𝐭</m:t>
                          </m:r>
                          <m:r>
                            <a:rPr lang="en-US" sz="2000" b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𝑰𝑫</m:t>
                          </m:r>
                        </m:sub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𝑵𝒄𝒆𝒍𝒍</m:t>
                          </m:r>
                        </m:sup>
                      </m:sSubSup>
                      <m:r>
                        <a:rPr lang="en-US" sz="2000" b="1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sub>
                          </m:s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𝐦𝐨𝐝𝟖</m:t>
                          </m:r>
                        </m:e>
                      </m:d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𝟗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  <a:p>
                <a:pPr hangingPunct="0"/>
                <a:r>
                  <a:rPr lang="en-US" sz="2400" dirty="0" smtClean="0"/>
                  <a:t>To</a:t>
                </a:r>
              </a:p>
              <a:p>
                <a:pPr marL="457200" lvl="1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𝐜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𝐢𝐧𝐢𝐭</m:t>
                          </m:r>
                          <m:r>
                            <a:rPr lang="en-US" sz="2000" b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sz="2000" b="1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</m:t>
                          </m:r>
                        </m:e>
                        <m:sub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𝑰𝑫</m:t>
                          </m:r>
                        </m:sub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𝑵𝒄𝒆𝒍𝒍</m:t>
                          </m:r>
                        </m:sup>
                      </m:sSubSup>
                      <m:r>
                        <a:rPr lang="en-US" sz="2000" b="1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𝑰𝑫</m:t>
                              </m:r>
                            </m:sub>
                            <m:sup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𝑵𝒄𝒆𝒍𝒍</m:t>
                              </m:r>
                            </m:sup>
                          </m:sSub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1" i="1">
                                          <a:latin typeface="Cambria Math" panose="02040503050406030204" pitchFamily="18" charset="0"/>
                                        </a:rPr>
                                        <m:t>𝒏</m:t>
                                      </m:r>
                                    </m:e>
                                    <m:sub>
                                      <m:r>
                                        <a:rPr lang="en-US" sz="20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sub>
                                  </m:sSub>
                                  <m:r>
                                    <a:rPr lang="en-US" sz="2000" b="1" i="1">
                                      <a:latin typeface="Cambria Math" panose="02040503050406030204" pitchFamily="18" charset="0"/>
                                    </a:rPr>
                                    <m:t>𝐦𝐨𝐝𝟖</m:t>
                                  </m:r>
                                </m:e>
                              </m:d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𝟗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  <a:p>
                <a:pPr marL="457200" lvl="1" indent="0" hangingPunc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786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Adopt Alt 4 for MIB-NB transmission and scrambling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147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13479</TotalTime>
  <Words>273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Unicode MS</vt:lpstr>
      <vt:lpstr>맑은 고딕</vt:lpstr>
      <vt:lpstr>宋体</vt:lpstr>
      <vt:lpstr>Arial</vt:lpstr>
      <vt:lpstr>Calibri</vt:lpstr>
      <vt:lpstr>Cambria Math</vt:lpstr>
      <vt:lpstr>Times New Roman</vt:lpstr>
      <vt:lpstr>Office Theme</vt:lpstr>
      <vt:lpstr>WF on Robust MIB-NB scrambling</vt:lpstr>
      <vt:lpstr>MIB-NB proposals</vt:lpstr>
      <vt:lpstr>Sequence properties</vt:lpstr>
      <vt:lpstr>Performance evaluations</vt:lpstr>
      <vt:lpstr>Alt 3 details</vt:lpstr>
      <vt:lpstr>Alt 4 details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Zhangweiliang (David)</cp:lastModifiedBy>
  <cp:revision>1270</cp:revision>
  <dcterms:created xsi:type="dcterms:W3CDTF">2015-04-22T00:12:23Z</dcterms:created>
  <dcterms:modified xsi:type="dcterms:W3CDTF">2017-02-16T00:24:35Z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(3)+ba49rHKwmQimM0sKkmYR0P+qH/NS+K2trpqWukZnkF2Fun2NXvtMiEK9ezcMPAxCQp/ek0r
c2rfrKAVBYYwwraFPE9H6n7X6+JoR8xiMVSpPsnXE8AIDOr0ckAfFQ4eRP8dI1VxZj1a0fEg
EBT383wsLclR6jiDLhjaE+GWLamiz3ajQgUTcPFFzBTqZzXr4pt4vMD/tSsJ1brvXBcDBcbO
zn9sRqPWgxwIhLjq0N</vt:lpwstr>
  </property>
  <property fmtid="{D5CDD505-2E9C-101B-9397-08002B2CF9AE}" pid="8" name="_2015_ms_pID_7253431">
    <vt:lpwstr>BZ9LEZlSHbAj+46qG6O4Lup90w7rNiHfPOYAn/fJSxugoLsGH3aOvt
mIrhJFc7ClHaXKwMAI7aHtMYC+MGlvncO9SUfiggf9xKTxqt3idpuoQT43h/ixFdVPm6Gjbk
ME2lE1zUyF4lTlVuYXv4yyrKkLWhja51F/0zZa/Zg9B5jnHAlDThMOsOzqPXHnelbXd69zq4
Rym7w9jp7D/tbDR/P/pNkiPi4dWlOGqncU7Q</vt:lpwstr>
  </property>
  <property fmtid="{D5CDD505-2E9C-101B-9397-08002B2CF9AE}" pid="9" name="_2015_ms_pID_7253432">
    <vt:lpwstr>JwcdlBD81LTxB6i00NLv32RQhxA84rWyX8RR
gydE13jC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1487068391</vt:lpwstr>
  </property>
</Properties>
</file>