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 varScale="1">
        <p:scale>
          <a:sx n="85" d="100"/>
          <a:sy n="85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DE189-E6C9-4AB6-AC99-4433AA42F32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84274-B68F-40BE-BD77-96161FC204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BB0C9-82B9-446D-9C4B-B03DCF0D03E0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281A7-8299-41EF-9C21-EE860F4D05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27D1B-B3C5-4A27-947E-F3B1DBBB262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FE7C6-3534-43E3-9BA5-E1D3148681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C31DA-4207-4CB1-851A-4DD30213DBE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7EBF8-91CA-42D9-A258-0ADD37A51B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6A108-B810-41B6-B912-A1D0817F0A1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D758D-7DC6-44DC-9D1E-28839CDE69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106E8-386C-44BF-9CDC-FDA43321240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EDE6F-87EF-4DED-99A9-C61C563D89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A8B28-1C07-41EB-AF11-5F0B9AAE088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AF22E-AD02-4587-BDB2-EF164E8342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D66FC-8C4F-4F80-9BAA-9DF7D91074F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1DB32-7E64-4791-9608-FD0D72A8AF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3965A-E45D-40CD-8D6E-352E13A08D3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96CED-8D3E-4BE7-9D8C-16E8DBEBC0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78120-B143-4998-95A7-86FEF47A0166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B6BFE-FEF4-41BE-A1CC-A83ED8B05A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8DFEA-7895-4CE2-909F-C088063BB70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DEEF4-EF7C-43A5-9EB4-03EF816F7B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788FC4-518D-469A-A274-EA68C282AF6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614937E-0FED-46A7-A4EB-D0DABA0EB6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dirty="0" smtClean="0"/>
              <a:t>WF on </a:t>
            </a:r>
            <a:r>
              <a:rPr lang="en-US" altLang="zh-CN" dirty="0" smtClean="0"/>
              <a:t>HD-FDD </a:t>
            </a:r>
            <a:r>
              <a:rPr lang="en-US" altLang="zh-CN" dirty="0" smtClean="0"/>
              <a:t>HARQ-ID Reduction</a:t>
            </a:r>
            <a:endParaRPr lang="zh-CN" altLang="en-US" dirty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428750" y="4214813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Sierra Wireless ,…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3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4" name="Rectangle 3"/>
          <p:cNvSpPr>
            <a:spLocks noChangeArrowheads="1"/>
          </p:cNvSpPr>
          <p:nvPr/>
        </p:nvSpPr>
        <p:spPr bwMode="auto">
          <a:xfrm>
            <a:off x="144463" y="140404"/>
            <a:ext cx="88201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3GPP TSG RAN WG1 Meeting #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88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altLang="zh-CN" sz="2400">
                <a:latin typeface="Calibri" pitchFamily="34" charset="0"/>
              </a:rPr>
              <a:t>R1-1703808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AU" altLang="zh-CN" sz="2400" b="1" dirty="0" smtClean="0">
                <a:latin typeface="Times New Roman" pitchFamily="18" charset="0"/>
                <a:cs typeface="Times New Roman" pitchFamily="18" charset="0"/>
              </a:rPr>
              <a:t>Athens, Greece 13th - 17th February 2017</a:t>
            </a:r>
            <a:endParaRPr lang="zh-CN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Agenda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Item: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7.2.3.1.3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3016"/>
            <a:ext cx="8229600" cy="2193107"/>
          </a:xfrm>
        </p:spPr>
        <p:txBody>
          <a:bodyPr/>
          <a:lstStyle/>
          <a:p>
            <a:r>
              <a:rPr lang="en-US" sz="2000" dirty="0" smtClean="0"/>
              <a:t>For </a:t>
            </a:r>
            <a:r>
              <a:rPr lang="en-US" sz="2000" dirty="0" smtClean="0"/>
              <a:t>bundling</a:t>
            </a:r>
            <a:endParaRPr lang="en-US" sz="2000" dirty="0" smtClean="0"/>
          </a:p>
          <a:p>
            <a:pPr lvl="1"/>
            <a:r>
              <a:rPr lang="en-US" sz="1800" dirty="0" smtClean="0"/>
              <a:t>HARQ ID Field =0  </a:t>
            </a:r>
            <a:r>
              <a:rPr lang="en-US" sz="1800" dirty="0" smtClean="0">
                <a:sym typeface="Wingdings" panose="05000000000000000000" pitchFamily="2" charset="2"/>
              </a:rPr>
              <a:t>  </a:t>
            </a:r>
            <a:r>
              <a:rPr lang="en-US" sz="1800" dirty="0" smtClean="0"/>
              <a:t>HARQ </a:t>
            </a:r>
            <a:r>
              <a:rPr lang="en-US" sz="1800" dirty="0" smtClean="0"/>
              <a:t>IDs </a:t>
            </a:r>
            <a:r>
              <a:rPr lang="en-US" sz="1800" dirty="0" smtClean="0"/>
              <a:t>0-2</a:t>
            </a:r>
          </a:p>
          <a:p>
            <a:pPr lvl="1"/>
            <a:r>
              <a:rPr lang="en-US" sz="1800" dirty="0"/>
              <a:t>HARQ ID Field =</a:t>
            </a:r>
            <a:r>
              <a:rPr lang="en-US" sz="1800" dirty="0" smtClean="0"/>
              <a:t>1 </a:t>
            </a:r>
            <a:r>
              <a:rPr lang="en-US" sz="2000" dirty="0">
                <a:sym typeface="Wingdings" panose="05000000000000000000" pitchFamily="2" charset="2"/>
              </a:rPr>
              <a:t> </a:t>
            </a:r>
            <a:r>
              <a:rPr lang="en-US" sz="1800" dirty="0" smtClean="0"/>
              <a:t>HARQ </a:t>
            </a:r>
            <a:r>
              <a:rPr lang="en-US" sz="1800" dirty="0" smtClean="0"/>
              <a:t>IDs </a:t>
            </a:r>
            <a:r>
              <a:rPr lang="en-US" sz="1800" dirty="0"/>
              <a:t>3</a:t>
            </a:r>
            <a:r>
              <a:rPr lang="en-US" sz="1800" dirty="0" smtClean="0"/>
              <a:t>-6</a:t>
            </a:r>
          </a:p>
          <a:p>
            <a:pPr lvl="1"/>
            <a:r>
              <a:rPr lang="en-US" sz="1800" dirty="0"/>
              <a:t>HARQ ID Field =</a:t>
            </a:r>
            <a:r>
              <a:rPr lang="en-US" sz="1800" dirty="0" smtClean="0"/>
              <a:t>2 </a:t>
            </a:r>
            <a:r>
              <a:rPr lang="en-US" sz="1800" dirty="0">
                <a:sym typeface="Wingdings" panose="05000000000000000000" pitchFamily="2" charset="2"/>
              </a:rPr>
              <a:t> </a:t>
            </a:r>
            <a:r>
              <a:rPr lang="en-US" sz="2000" dirty="0">
                <a:sym typeface="Wingdings" panose="05000000000000000000" pitchFamily="2" charset="2"/>
              </a:rPr>
              <a:t> </a:t>
            </a:r>
            <a:r>
              <a:rPr lang="en-US" sz="1800" dirty="0"/>
              <a:t>HARQ </a:t>
            </a:r>
            <a:r>
              <a:rPr lang="en-US" sz="1800" dirty="0" smtClean="0"/>
              <a:t>IDs 7-10</a:t>
            </a:r>
          </a:p>
          <a:p>
            <a:r>
              <a:rPr lang="en-US" sz="2000" dirty="0"/>
              <a:t>Restriction is that retransmission need to be in the same bundle size.</a:t>
            </a:r>
            <a:endParaRPr lang="en-US" sz="2000" dirty="0"/>
          </a:p>
          <a:p>
            <a:r>
              <a:rPr lang="en-US" sz="2000" dirty="0"/>
              <a:t>For HD-FDD, the </a:t>
            </a:r>
            <a:r>
              <a:rPr lang="en-US" sz="2000" dirty="0" smtClean="0"/>
              <a:t>HARQ </a:t>
            </a:r>
            <a:r>
              <a:rPr lang="en-US" sz="2000" dirty="0"/>
              <a:t>ID </a:t>
            </a:r>
            <a:r>
              <a:rPr lang="en-US" sz="2000" dirty="0" smtClean="0"/>
              <a:t>field can </a:t>
            </a:r>
            <a:r>
              <a:rPr lang="en-US" sz="2000" dirty="0"/>
              <a:t>be reduced to 2 </a:t>
            </a:r>
            <a:r>
              <a:rPr lang="en-US" sz="2000" dirty="0" smtClean="0"/>
              <a:t>bits</a:t>
            </a:r>
            <a:endParaRPr lang="en-US" sz="2800" dirty="0" smtClean="0"/>
          </a:p>
          <a:p>
            <a:pPr lvl="1"/>
            <a:endParaRPr lang="en-US" sz="2400" dirty="0" smtClean="0"/>
          </a:p>
          <a:p>
            <a:pPr marL="0" indent="0">
              <a:buNone/>
            </a:pPr>
            <a:endParaRPr lang="en-US" sz="2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718710"/>
              </p:ext>
            </p:extLst>
          </p:nvPr>
        </p:nvGraphicFramePr>
        <p:xfrm>
          <a:off x="2771800" y="2276872"/>
          <a:ext cx="5570855" cy="1266825"/>
        </p:xfrm>
        <a:graphic>
          <a:graphicData uri="http://schemas.openxmlformats.org/drawingml/2006/table">
            <a:tbl>
              <a:tblPr firstRow="1" firstCol="1" bandRow="1"/>
              <a:tblGrid>
                <a:gridCol w="729615"/>
                <a:gridCol w="281940"/>
                <a:gridCol w="281940"/>
                <a:gridCol w="281940"/>
                <a:gridCol w="281940"/>
                <a:gridCol w="281940"/>
                <a:gridCol w="281940"/>
                <a:gridCol w="281940"/>
                <a:gridCol w="281940"/>
                <a:gridCol w="281940"/>
                <a:gridCol w="346075"/>
                <a:gridCol w="280035"/>
                <a:gridCol w="355287"/>
                <a:gridCol w="255583"/>
                <a:gridCol w="266700"/>
                <a:gridCol w="266700"/>
                <a:gridCol w="266700"/>
                <a:gridCol w="266700"/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Subframe#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M-PDCCH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G1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G2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G3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G4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G5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G6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G7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G8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G9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G10</a:t>
                      </a:r>
                      <a:endParaRPr lang="en-US" sz="10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PDSCH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D1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D2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D3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D4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D5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D6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D7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D8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D9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D10</a:t>
                      </a:r>
                      <a:endParaRPr lang="en-US" sz="10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Switch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PUCCH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PUSCH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483322"/>
              </p:ext>
            </p:extLst>
          </p:nvPr>
        </p:nvGraphicFramePr>
        <p:xfrm>
          <a:off x="2732509" y="1412776"/>
          <a:ext cx="3495675" cy="933450"/>
        </p:xfrm>
        <a:graphic>
          <a:graphicData uri="http://schemas.openxmlformats.org/drawingml/2006/table">
            <a:tbl>
              <a:tblPr firstRow="1" firstCol="1" bandRow="1"/>
              <a:tblGrid>
                <a:gridCol w="729615"/>
                <a:gridCol w="281940"/>
                <a:gridCol w="281940"/>
                <a:gridCol w="281940"/>
                <a:gridCol w="280035"/>
                <a:gridCol w="280035"/>
                <a:gridCol w="266700"/>
                <a:gridCol w="275590"/>
                <a:gridCol w="275590"/>
                <a:gridCol w="275590"/>
                <a:gridCol w="266700"/>
              </a:tblGrid>
              <a:tr h="1428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Subframe#</a:t>
                      </a:r>
                      <a:endParaRPr lang="en-US" sz="10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M-PDCCH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G1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G2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G3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PDSCH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D1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D2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D3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Switch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PUCCH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A1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A2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A3</a:t>
                      </a:r>
                      <a:endParaRPr lang="en-US" sz="10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 bwMode="auto">
          <a:xfrm>
            <a:off x="395536" y="1340768"/>
            <a:ext cx="201622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sz="2400" dirty="0" smtClean="0"/>
              <a:t>HD-FDD</a:t>
            </a:r>
          </a:p>
          <a:p>
            <a:r>
              <a:rPr lang="en-US" sz="2400" dirty="0" smtClean="0"/>
              <a:t>Non-Bundling</a:t>
            </a:r>
            <a:endParaRPr lang="en-US" sz="2400" dirty="0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179512" y="2420888"/>
            <a:ext cx="201622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sz="2400" dirty="0" smtClean="0"/>
              <a:t>HD-FDD Bundling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69756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  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z="2400" dirty="0" smtClean="0"/>
              <a:t>For the HD-FDD</a:t>
            </a:r>
            <a:r>
              <a:rPr lang="en-US" sz="2400" dirty="0"/>
              <a:t>, </a:t>
            </a:r>
            <a:r>
              <a:rPr lang="en-US" sz="2400" dirty="0" smtClean="0"/>
              <a:t>the </a:t>
            </a:r>
            <a:r>
              <a:rPr lang="en-US" sz="2400" dirty="0"/>
              <a:t>HARQ Process Number field in the </a:t>
            </a:r>
            <a:r>
              <a:rPr lang="en-US" sz="2400" dirty="0" smtClean="0"/>
              <a:t>DL grant DCI </a:t>
            </a:r>
            <a:r>
              <a:rPr lang="en-US" sz="2400" dirty="0"/>
              <a:t>is 2</a:t>
            </a:r>
            <a:r>
              <a:rPr lang="en-US" sz="2400" dirty="0" smtClean="0"/>
              <a:t> </a:t>
            </a:r>
            <a:r>
              <a:rPr lang="en-US" sz="2400" dirty="0" smtClean="0"/>
              <a:t>bits</a:t>
            </a:r>
          </a:p>
          <a:p>
            <a:pPr lvl="1"/>
            <a:r>
              <a:rPr lang="en-US" sz="2000" dirty="0" smtClean="0"/>
              <a:t>For non-bundle: HARQ ID’s 0-2 are used</a:t>
            </a:r>
          </a:p>
          <a:p>
            <a:pPr lvl="1"/>
            <a:r>
              <a:rPr lang="en-US" sz="2000" dirty="0" smtClean="0"/>
              <a:t>For bundle case:</a:t>
            </a:r>
          </a:p>
          <a:p>
            <a:pPr lvl="2"/>
            <a:r>
              <a:rPr lang="en-US" sz="1800" dirty="0"/>
              <a:t>HARQ Process </a:t>
            </a:r>
            <a:r>
              <a:rPr lang="en-US" sz="1800" dirty="0" smtClean="0"/>
              <a:t>Number ID </a:t>
            </a:r>
            <a:r>
              <a:rPr lang="en-US" sz="1800" dirty="0"/>
              <a:t>Field =0 </a:t>
            </a:r>
            <a:r>
              <a:rPr lang="en-US" sz="1800" dirty="0" smtClean="0">
                <a:sym typeface="Wingdings" panose="05000000000000000000" pitchFamily="2" charset="2"/>
              </a:rPr>
              <a:t>  </a:t>
            </a:r>
            <a:r>
              <a:rPr lang="en-US" sz="1800" dirty="0"/>
              <a:t>HARQ IDs 0-2</a:t>
            </a:r>
          </a:p>
          <a:p>
            <a:pPr lvl="2"/>
            <a:r>
              <a:rPr lang="en-US" sz="1800" dirty="0"/>
              <a:t>HARQ Process Number </a:t>
            </a:r>
            <a:r>
              <a:rPr lang="en-US" sz="1800" dirty="0" smtClean="0"/>
              <a:t>ID </a:t>
            </a:r>
            <a:r>
              <a:rPr lang="en-US" sz="1800" dirty="0"/>
              <a:t>Field =1 </a:t>
            </a:r>
            <a:r>
              <a:rPr lang="en-US" sz="2000" dirty="0">
                <a:sym typeface="Wingdings" panose="05000000000000000000" pitchFamily="2" charset="2"/>
              </a:rPr>
              <a:t> </a:t>
            </a:r>
            <a:r>
              <a:rPr lang="en-US" sz="1800" dirty="0"/>
              <a:t>HARQ IDs 3-6</a:t>
            </a:r>
          </a:p>
          <a:p>
            <a:pPr lvl="2"/>
            <a:r>
              <a:rPr lang="en-US" sz="1800" dirty="0"/>
              <a:t>HARQ Process Number </a:t>
            </a:r>
            <a:r>
              <a:rPr lang="en-US" sz="1800" dirty="0" smtClean="0"/>
              <a:t>ID </a:t>
            </a:r>
            <a:r>
              <a:rPr lang="en-US" sz="1800" dirty="0"/>
              <a:t>Field =2 </a:t>
            </a:r>
            <a:r>
              <a:rPr lang="en-US" sz="1800" dirty="0">
                <a:sym typeface="Wingdings" panose="05000000000000000000" pitchFamily="2" charset="2"/>
              </a:rPr>
              <a:t> </a:t>
            </a:r>
            <a:r>
              <a:rPr lang="en-US" sz="2000" dirty="0">
                <a:sym typeface="Wingdings" panose="05000000000000000000" pitchFamily="2" charset="2"/>
              </a:rPr>
              <a:t> </a:t>
            </a:r>
            <a:r>
              <a:rPr lang="en-US" sz="1800" dirty="0"/>
              <a:t>HARQ IDs 7-10</a:t>
            </a:r>
          </a:p>
          <a:p>
            <a:pPr lvl="1"/>
            <a:r>
              <a:rPr lang="en-US" sz="2000" dirty="0" smtClean="0"/>
              <a:t>FFS </a:t>
            </a:r>
            <a:r>
              <a:rPr lang="en-US" sz="2000" dirty="0" smtClean="0"/>
              <a:t>on UL grant </a:t>
            </a:r>
            <a:endParaRPr lang="en-US" sz="2000" dirty="0"/>
          </a:p>
          <a:p>
            <a:pPr lvl="0"/>
            <a:r>
              <a:rPr lang="en-US" sz="2400" i="1" dirty="0" smtClean="0"/>
              <a:t>Revised Working assumption:</a:t>
            </a:r>
          </a:p>
          <a:p>
            <a:pPr lvl="1"/>
            <a:r>
              <a:rPr lang="en-US" sz="1600" i="1" dirty="0" smtClean="0"/>
              <a:t>When </a:t>
            </a:r>
            <a:r>
              <a:rPr lang="en-US" sz="1600" i="1" dirty="0"/>
              <a:t>the 10 HARQ process feature is enabled by RRC,</a:t>
            </a:r>
            <a:endParaRPr lang="en-US" sz="1600" dirty="0"/>
          </a:p>
          <a:p>
            <a:pPr lvl="2"/>
            <a:r>
              <a:rPr lang="en-US" sz="1800" i="1" dirty="0" smtClean="0"/>
              <a:t>The </a:t>
            </a:r>
            <a:r>
              <a:rPr lang="en-US" sz="1800" i="1" dirty="0"/>
              <a:t>HARQ Process Number field in the DCI is increased to 4 bits </a:t>
            </a:r>
            <a:r>
              <a:rPr lang="en-US" sz="1800" i="1" u="sng" dirty="0" smtClean="0"/>
              <a:t>for </a:t>
            </a:r>
            <a:r>
              <a:rPr lang="en-US" sz="1800" i="1" u="sng" dirty="0"/>
              <a:t>FD-FDD UEs</a:t>
            </a:r>
            <a:r>
              <a:rPr lang="en-US" sz="1800" i="1" dirty="0"/>
              <a:t>.</a:t>
            </a:r>
            <a:endParaRPr lang="en-US" sz="18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9601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10553</TotalTime>
  <Words>257</Words>
  <Application>Microsoft Office PowerPoint</Application>
  <PresentationFormat>On-screen Show (4:3)</PresentationFormat>
  <Paragraphs>196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HD-FDD HARQ-ID Reduction</vt:lpstr>
      <vt:lpstr>Observations</vt:lpstr>
      <vt:lpstr>Proposal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Sierra</cp:lastModifiedBy>
  <cp:revision>332</cp:revision>
  <dcterms:created xsi:type="dcterms:W3CDTF">2015-11-15T19:00:12Z</dcterms:created>
  <dcterms:modified xsi:type="dcterms:W3CDTF">2017-02-15T06:32:39Z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