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93" r:id="rId3"/>
    <p:sldId id="288" r:id="rId4"/>
    <p:sldId id="283" r:id="rId5"/>
    <p:sldId id="285" r:id="rId6"/>
    <p:sldId id="286" r:id="rId7"/>
    <p:sldId id="289" r:id="rId8"/>
    <p:sldId id="287" r:id="rId9"/>
    <p:sldId id="290" r:id="rId10"/>
    <p:sldId id="292" r:id="rId11"/>
    <p:sldId id="284" r:id="rId12"/>
    <p:sldId id="29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36" autoAdjust="0"/>
    <p:restoredTop sz="94660"/>
  </p:normalViewPr>
  <p:slideViewPr>
    <p:cSldViewPr>
      <p:cViewPr varScale="1">
        <p:scale>
          <a:sx n="65" d="100"/>
          <a:sy n="65" d="100"/>
        </p:scale>
        <p:origin x="-130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\WF\HW\BLER\BLER%20summary_v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\WF\HW\BLER\BLER%20summary_v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\WF\HW\BLER\BLER%20summary_v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\WF\HW\BLER\BLER%20summary_v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\WF\HW\BLER\BLER%20summary_v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\WF\HW\BLER\BLER%20summary_v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scatterChart>
        <c:scatterStyle val="smoothMarker"/>
        <c:ser>
          <c:idx val="0"/>
          <c:order val="0"/>
          <c:tx>
            <c:strRef>
              <c:f>'BLER-2'!$O$65:$P$65</c:f>
              <c:strCache>
                <c:ptCount val="1"/>
                <c:pt idx="0">
                  <c:v>MTK</c:v>
                </c:pt>
              </c:strCache>
            </c:strRef>
          </c:tx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'BLER-2'!$O$67:$O$73</c:f>
              <c:numCache>
                <c:formatCode>General</c:formatCode>
                <c:ptCount val="7"/>
                <c:pt idx="0">
                  <c:v>0.21000000000000016</c:v>
                </c:pt>
                <c:pt idx="1">
                  <c:v>-0.70000000000000062</c:v>
                </c:pt>
                <c:pt idx="2">
                  <c:v>-1.1599999999999986</c:v>
                </c:pt>
                <c:pt idx="3">
                  <c:v>-1.3800000000000001</c:v>
                </c:pt>
                <c:pt idx="4">
                  <c:v>-1.55</c:v>
                </c:pt>
                <c:pt idx="5">
                  <c:v>-1.62</c:v>
                </c:pt>
                <c:pt idx="6">
                  <c:v>-1.6600000000000001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'BLER-2'!$Q$65:$R$65</c:f>
              <c:strCache>
                <c:ptCount val="1"/>
                <c:pt idx="0">
                  <c:v>Nokia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'BLER-2'!$Q$67:$Q$73</c:f>
              <c:numCache>
                <c:formatCode>General</c:formatCode>
                <c:ptCount val="7"/>
                <c:pt idx="0">
                  <c:v>0.55000000000000004</c:v>
                </c:pt>
                <c:pt idx="1">
                  <c:v>-0.45</c:v>
                </c:pt>
                <c:pt idx="2">
                  <c:v>-0.8</c:v>
                </c:pt>
                <c:pt idx="3">
                  <c:v>-1.1000000000000001</c:v>
                </c:pt>
                <c:pt idx="4">
                  <c:v>-0.95000000000000062</c:v>
                </c:pt>
                <c:pt idx="5">
                  <c:v>-1</c:v>
                </c:pt>
                <c:pt idx="6">
                  <c:v>-1.05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'BLER-2'!$S$65:$T$65</c:f>
              <c:strCache>
                <c:ptCount val="1"/>
                <c:pt idx="0">
                  <c:v>Ericsson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'BLER-2'!$S$67:$S$73</c:f>
              <c:numCache>
                <c:formatCode>General</c:formatCode>
                <c:ptCount val="7"/>
                <c:pt idx="0">
                  <c:v>0.55000000000000004</c:v>
                </c:pt>
                <c:pt idx="1">
                  <c:v>-0.5</c:v>
                </c:pt>
                <c:pt idx="2">
                  <c:v>-0.95000000000000062</c:v>
                </c:pt>
                <c:pt idx="3">
                  <c:v>-1.28</c:v>
                </c:pt>
                <c:pt idx="4">
                  <c:v>-1.51</c:v>
                </c:pt>
                <c:pt idx="5">
                  <c:v>-1.58</c:v>
                </c:pt>
                <c:pt idx="6">
                  <c:v>-1.6500000000000001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'BLER-2'!$U$65:$V$65</c:f>
              <c:strCache>
                <c:ptCount val="1"/>
                <c:pt idx="0">
                  <c:v>Huawei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ln>
                <a:solidFill>
                  <a:srgbClr val="00B0F0"/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'BLER-2'!$U$67:$U$73</c:f>
              <c:numCache>
                <c:formatCode>General</c:formatCode>
                <c:ptCount val="7"/>
                <c:pt idx="0">
                  <c:v>0.35000000000000031</c:v>
                </c:pt>
                <c:pt idx="1">
                  <c:v>-0.64000000000000079</c:v>
                </c:pt>
                <c:pt idx="2">
                  <c:v>-1.1599999999999986</c:v>
                </c:pt>
                <c:pt idx="3">
                  <c:v>-1.3900000000000001</c:v>
                </c:pt>
                <c:pt idx="4">
                  <c:v>-1.54</c:v>
                </c:pt>
                <c:pt idx="5">
                  <c:v>-1.61</c:v>
                </c:pt>
                <c:pt idx="6">
                  <c:v>-1.6600000000000001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'BLER-2'!$W$65:$X$65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'BLER-2'!$W$67:$W$73</c:f>
              <c:numCache>
                <c:formatCode>General</c:formatCode>
                <c:ptCount val="7"/>
                <c:pt idx="0">
                  <c:v>0.47014</c:v>
                </c:pt>
                <c:pt idx="1">
                  <c:v>-0.57160000000000066</c:v>
                </c:pt>
                <c:pt idx="2">
                  <c:v>-1.1065</c:v>
                </c:pt>
                <c:pt idx="3">
                  <c:v>-1.33053</c:v>
                </c:pt>
                <c:pt idx="4">
                  <c:v>-1.5107599999999999</c:v>
                </c:pt>
                <c:pt idx="5">
                  <c:v>-1.5837999999999988</c:v>
                </c:pt>
                <c:pt idx="6">
                  <c:v>-1.6088199999999999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'BLER-2'!$Y$65:$Z$65</c:f>
              <c:strCache>
                <c:ptCount val="1"/>
                <c:pt idx="0">
                  <c:v>ZTE</c:v>
                </c:pt>
              </c:strCache>
            </c:strRef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'BLER-2'!$Y$67:$Y$73</c:f>
              <c:numCache>
                <c:formatCode>General</c:formatCode>
                <c:ptCount val="7"/>
                <c:pt idx="1">
                  <c:v>-0.55696000000000001</c:v>
                </c:pt>
                <c:pt idx="2">
                  <c:v>-1.0342499999999999</c:v>
                </c:pt>
                <c:pt idx="3">
                  <c:v>-1.29531</c:v>
                </c:pt>
                <c:pt idx="4">
                  <c:v>-1.47841</c:v>
                </c:pt>
                <c:pt idx="5">
                  <c:v>-1.53775</c:v>
                </c:pt>
                <c:pt idx="6">
                  <c:v>-1.6033299999999986</c:v>
                </c:pt>
              </c:numCache>
            </c:numRef>
          </c:yVal>
          <c:smooth val="1"/>
        </c:ser>
        <c:axId val="74238976"/>
        <c:axId val="74247168"/>
      </c:scatterChart>
      <c:valAx>
        <c:axId val="74238976"/>
        <c:scaling>
          <c:orientation val="minMax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zh-CN"/>
          </a:p>
        </c:txPr>
        <c:crossAx val="74247168"/>
        <c:crosses val="autoZero"/>
        <c:crossBetween val="midCat"/>
      </c:valAx>
      <c:valAx>
        <c:axId val="742471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74238976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zh-CN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scatterChart>
        <c:scatterStyle val="smoothMarker"/>
        <c:ser>
          <c:idx val="0"/>
          <c:order val="0"/>
          <c:tx>
            <c:strRef>
              <c:f>'BLER-2'!$O$65:$P$65</c:f>
              <c:strCache>
                <c:ptCount val="1"/>
                <c:pt idx="0">
                  <c:v>MTK</c:v>
                </c:pt>
              </c:strCache>
            </c:strRef>
          </c:tx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'BLER-2'!$O$87:$O$93</c:f>
              <c:numCache>
                <c:formatCode>General</c:formatCode>
                <c:ptCount val="7"/>
                <c:pt idx="0">
                  <c:v>2.68</c:v>
                </c:pt>
                <c:pt idx="1">
                  <c:v>1.7</c:v>
                </c:pt>
                <c:pt idx="2">
                  <c:v>1.32</c:v>
                </c:pt>
                <c:pt idx="3">
                  <c:v>1.08</c:v>
                </c:pt>
                <c:pt idx="4">
                  <c:v>0.95000000000000062</c:v>
                </c:pt>
                <c:pt idx="5">
                  <c:v>0.85000000000000064</c:v>
                </c:pt>
                <c:pt idx="6">
                  <c:v>0.82000000000000062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'BLER-2'!$Q$65:$R$65</c:f>
              <c:strCache>
                <c:ptCount val="1"/>
                <c:pt idx="0">
                  <c:v>Nokia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'BLER-2'!$Q$87:$Q$93</c:f>
              <c:numCache>
                <c:formatCode>General</c:formatCode>
                <c:ptCount val="7"/>
                <c:pt idx="0">
                  <c:v>2.8499999999999988</c:v>
                </c:pt>
                <c:pt idx="1">
                  <c:v>1.85</c:v>
                </c:pt>
                <c:pt idx="2">
                  <c:v>1.55</c:v>
                </c:pt>
                <c:pt idx="3">
                  <c:v>1.35</c:v>
                </c:pt>
                <c:pt idx="4">
                  <c:v>1.28</c:v>
                </c:pt>
                <c:pt idx="5">
                  <c:v>1.22</c:v>
                </c:pt>
                <c:pt idx="6">
                  <c:v>1.1499999999999986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'BLER-2'!$S$65:$T$65</c:f>
              <c:strCache>
                <c:ptCount val="1"/>
                <c:pt idx="0">
                  <c:v>Ericsson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'BLER-2'!$S$87:$S$93</c:f>
              <c:numCache>
                <c:formatCode>General</c:formatCode>
                <c:ptCount val="7"/>
                <c:pt idx="0">
                  <c:v>3.05</c:v>
                </c:pt>
                <c:pt idx="1">
                  <c:v>1.81</c:v>
                </c:pt>
                <c:pt idx="2">
                  <c:v>1.4</c:v>
                </c:pt>
                <c:pt idx="3">
                  <c:v>1.1000000000000001</c:v>
                </c:pt>
                <c:pt idx="4">
                  <c:v>0.9</c:v>
                </c:pt>
                <c:pt idx="5">
                  <c:v>0.84000000000000064</c:v>
                </c:pt>
                <c:pt idx="6">
                  <c:v>0.8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'BLER-2'!$U$65:$V$65</c:f>
              <c:strCache>
                <c:ptCount val="1"/>
                <c:pt idx="0">
                  <c:v>Huawei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noFill/>
              <a:ln>
                <a:solidFill>
                  <a:srgbClr val="00B0F0"/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'BLER-2'!$U$87:$U$93</c:f>
              <c:numCache>
                <c:formatCode>General</c:formatCode>
                <c:ptCount val="7"/>
                <c:pt idx="0">
                  <c:v>2.8</c:v>
                </c:pt>
                <c:pt idx="1">
                  <c:v>1.79</c:v>
                </c:pt>
                <c:pt idx="2">
                  <c:v>1.28</c:v>
                </c:pt>
                <c:pt idx="3">
                  <c:v>1.05</c:v>
                </c:pt>
                <c:pt idx="4">
                  <c:v>0.88</c:v>
                </c:pt>
                <c:pt idx="5">
                  <c:v>0.81</c:v>
                </c:pt>
                <c:pt idx="6">
                  <c:v>0.78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'BLER-2'!$W$65:$X$65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'BLER-2'!$W$87:$W$93</c:f>
              <c:numCache>
                <c:formatCode>General</c:formatCode>
                <c:ptCount val="7"/>
                <c:pt idx="0">
                  <c:v>2.9173999999999998</c:v>
                </c:pt>
                <c:pt idx="1">
                  <c:v>1.9285099999999999</c:v>
                </c:pt>
                <c:pt idx="2">
                  <c:v>1.435229999999998</c:v>
                </c:pt>
                <c:pt idx="3">
                  <c:v>1.1882100000000013</c:v>
                </c:pt>
                <c:pt idx="4">
                  <c:v>0.99842999999999948</c:v>
                </c:pt>
                <c:pt idx="5">
                  <c:v>0.94889000000000079</c:v>
                </c:pt>
                <c:pt idx="6">
                  <c:v>0.89661999999999997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'BLER-2'!$Y$65:$Z$65</c:f>
              <c:strCache>
                <c:ptCount val="1"/>
                <c:pt idx="0">
                  <c:v>ZTE</c:v>
                </c:pt>
              </c:strCache>
            </c:strRef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'BLER-2'!$Y$87:$Y$93</c:f>
              <c:numCache>
                <c:formatCode>General</c:formatCode>
                <c:ptCount val="7"/>
                <c:pt idx="1">
                  <c:v>1.95712</c:v>
                </c:pt>
                <c:pt idx="2">
                  <c:v>1.4664299999999986</c:v>
                </c:pt>
                <c:pt idx="3">
                  <c:v>1.1785699999999999</c:v>
                </c:pt>
                <c:pt idx="4">
                  <c:v>1.04464</c:v>
                </c:pt>
                <c:pt idx="5">
                  <c:v>0.97084000000000092</c:v>
                </c:pt>
                <c:pt idx="6">
                  <c:v>0.90500000000000003</c:v>
                </c:pt>
              </c:numCache>
            </c:numRef>
          </c:yVal>
          <c:smooth val="1"/>
        </c:ser>
        <c:axId val="78103680"/>
        <c:axId val="78105600"/>
      </c:scatterChart>
      <c:valAx>
        <c:axId val="78103680"/>
        <c:scaling>
          <c:orientation val="minMax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200"/>
            </a:pPr>
            <a:endParaRPr lang="zh-CN"/>
          </a:p>
        </c:txPr>
        <c:crossAx val="78105600"/>
        <c:crosses val="autoZero"/>
        <c:crossBetween val="midCat"/>
      </c:valAx>
      <c:valAx>
        <c:axId val="78105600"/>
        <c:scaling>
          <c:orientation val="minMax"/>
          <c:max val="3.2"/>
          <c:min val="0.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78103680"/>
        <c:crosses val="autoZero"/>
        <c:crossBetween val="midCat"/>
      </c:valAx>
    </c:plotArea>
    <c:legend>
      <c:legendPos val="r"/>
      <c:txPr>
        <a:bodyPr/>
        <a:lstStyle/>
        <a:p>
          <a:pPr>
            <a:defRPr sz="1400"/>
          </a:pPr>
          <a:endParaRPr lang="zh-CN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2.0652782631581199E-2"/>
          <c:y val="2.089685665344999E-2"/>
          <c:w val="0.8745399241512315"/>
          <c:h val="0.93195161127299775"/>
        </c:manualLayout>
      </c:layout>
      <c:scatterChart>
        <c:scatterStyle val="smoothMarker"/>
        <c:ser>
          <c:idx val="0"/>
          <c:order val="0"/>
          <c:tx>
            <c:strRef>
              <c:f>'BLER-2'!$O$65:$P$65</c:f>
              <c:strCache>
                <c:ptCount val="1"/>
                <c:pt idx="0">
                  <c:v>MTK</c:v>
                </c:pt>
              </c:strCache>
            </c:strRef>
          </c:tx>
          <c:xVal>
            <c:numRef>
              <c:f>'BLER-2'!$M$120:$M$126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'BLER-2'!$O$120:$O$126</c:f>
              <c:numCache>
                <c:formatCode>General</c:formatCode>
                <c:ptCount val="7"/>
                <c:pt idx="0">
                  <c:v>7.2</c:v>
                </c:pt>
                <c:pt idx="1">
                  <c:v>6.1</c:v>
                </c:pt>
                <c:pt idx="2">
                  <c:v>5.7</c:v>
                </c:pt>
                <c:pt idx="3">
                  <c:v>5.4300000000000024</c:v>
                </c:pt>
                <c:pt idx="4">
                  <c:v>5.25</c:v>
                </c:pt>
                <c:pt idx="5">
                  <c:v>5.1899999999999995</c:v>
                </c:pt>
                <c:pt idx="6">
                  <c:v>5.1499999999999995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'BLER-2'!$Q$65:$R$65</c:f>
              <c:strCache>
                <c:ptCount val="1"/>
                <c:pt idx="0">
                  <c:v>Nokia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'BLER-2'!$M$120:$M$126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'BLER-2'!$Q$120:$Q$126</c:f>
              <c:numCache>
                <c:formatCode>General</c:formatCode>
                <c:ptCount val="7"/>
                <c:pt idx="0">
                  <c:v>7.23</c:v>
                </c:pt>
                <c:pt idx="1">
                  <c:v>6.35</c:v>
                </c:pt>
                <c:pt idx="2">
                  <c:v>5.88</c:v>
                </c:pt>
                <c:pt idx="3">
                  <c:v>5.75</c:v>
                </c:pt>
                <c:pt idx="4">
                  <c:v>5.5</c:v>
                </c:pt>
                <c:pt idx="5">
                  <c:v>5.41</c:v>
                </c:pt>
                <c:pt idx="6">
                  <c:v>5.3599999999999985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'BLER-2'!$S$65:$T$65</c:f>
              <c:strCache>
                <c:ptCount val="1"/>
                <c:pt idx="0">
                  <c:v>Ericsson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'BLER-2'!$M$120:$M$126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'BLER-2'!$S$120:$S$126</c:f>
              <c:numCache>
                <c:formatCode>General</c:formatCode>
                <c:ptCount val="7"/>
                <c:pt idx="1">
                  <c:v>6.21</c:v>
                </c:pt>
                <c:pt idx="2">
                  <c:v>5.88</c:v>
                </c:pt>
                <c:pt idx="3">
                  <c:v>5.55</c:v>
                </c:pt>
                <c:pt idx="4">
                  <c:v>5.38</c:v>
                </c:pt>
                <c:pt idx="5">
                  <c:v>5.2700000000000014</c:v>
                </c:pt>
                <c:pt idx="6">
                  <c:v>5.22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'BLER-2'!$U$65:$V$65</c:f>
              <c:strCache>
                <c:ptCount val="1"/>
                <c:pt idx="0">
                  <c:v>Huawei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noFill/>
              <a:ln>
                <a:solidFill>
                  <a:srgbClr val="00B0F0"/>
                </a:solidFill>
              </a:ln>
            </c:spPr>
          </c:marker>
          <c:xVal>
            <c:numRef>
              <c:f>'BLER-2'!$M$120:$M$126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'BLER-2'!$U$120:$U$126</c:f>
              <c:numCache>
                <c:formatCode>General</c:formatCode>
                <c:ptCount val="7"/>
                <c:pt idx="0">
                  <c:v>7.24</c:v>
                </c:pt>
                <c:pt idx="1">
                  <c:v>6.13</c:v>
                </c:pt>
                <c:pt idx="2">
                  <c:v>5.6899999999999995</c:v>
                </c:pt>
                <c:pt idx="3">
                  <c:v>5.4700000000000024</c:v>
                </c:pt>
                <c:pt idx="4">
                  <c:v>5.3</c:v>
                </c:pt>
                <c:pt idx="5">
                  <c:v>5.21</c:v>
                </c:pt>
                <c:pt idx="6">
                  <c:v>5.1599999999999975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'BLER-2'!$W$65:$X$65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'BLER-2'!$M$120:$M$126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'BLER-2'!$W$120:$W$126</c:f>
              <c:numCache>
                <c:formatCode>General</c:formatCode>
                <c:ptCount val="7"/>
                <c:pt idx="0">
                  <c:v>7.1084999999999985</c:v>
                </c:pt>
                <c:pt idx="1">
                  <c:v>6.2277099999999965</c:v>
                </c:pt>
                <c:pt idx="2">
                  <c:v>5.7919299999999998</c:v>
                </c:pt>
                <c:pt idx="3">
                  <c:v>5.5678999999999945</c:v>
                </c:pt>
                <c:pt idx="4">
                  <c:v>5.3764700000000003</c:v>
                </c:pt>
                <c:pt idx="5">
                  <c:v>5.2923099999999996</c:v>
                </c:pt>
                <c:pt idx="6">
                  <c:v>5.2645299999999944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'BLER-2'!$Y$65:$Z$65</c:f>
              <c:strCache>
                <c:ptCount val="1"/>
                <c:pt idx="0">
                  <c:v>ZTE</c:v>
                </c:pt>
              </c:strCache>
            </c:strRef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'BLER-2'!$M$120:$M$126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'BLER-2'!$Y$120:$Y$126</c:f>
              <c:numCache>
                <c:formatCode>General</c:formatCode>
                <c:ptCount val="7"/>
                <c:pt idx="1">
                  <c:v>6.2398500000000023</c:v>
                </c:pt>
                <c:pt idx="2">
                  <c:v>5.7817900000000053</c:v>
                </c:pt>
                <c:pt idx="3">
                  <c:v>5.5662399999999996</c:v>
                </c:pt>
                <c:pt idx="4">
                  <c:v>5.3809199999999944</c:v>
                </c:pt>
                <c:pt idx="5">
                  <c:v>5.2950900000000001</c:v>
                </c:pt>
                <c:pt idx="6">
                  <c:v>5.2599400000000003</c:v>
                </c:pt>
              </c:numCache>
            </c:numRef>
          </c:yVal>
          <c:smooth val="1"/>
        </c:ser>
        <c:axId val="82285312"/>
        <c:axId val="82287232"/>
      </c:scatterChart>
      <c:valAx>
        <c:axId val="82285312"/>
        <c:scaling>
          <c:orientation val="minMax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200"/>
            </a:pPr>
            <a:endParaRPr lang="zh-CN"/>
          </a:p>
        </c:txPr>
        <c:crossAx val="82287232"/>
        <c:crosses val="autoZero"/>
        <c:crossBetween val="midCat"/>
      </c:valAx>
      <c:valAx>
        <c:axId val="82287232"/>
        <c:scaling>
          <c:orientation val="minMax"/>
          <c:max val="7.5"/>
          <c:min val="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82285312"/>
        <c:crosses val="autoZero"/>
        <c:crossBetween val="midCat"/>
      </c:valAx>
    </c:plotArea>
    <c:legend>
      <c:legendPos val="r"/>
      <c:txPr>
        <a:bodyPr/>
        <a:lstStyle/>
        <a:p>
          <a:pPr>
            <a:defRPr sz="1600"/>
          </a:pPr>
          <a:endParaRPr lang="zh-CN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4.0280183727034097E-2"/>
          <c:y val="1.5335054211250813E-2"/>
          <c:w val="0.84076528239415438"/>
          <c:h val="0.94308388606017823"/>
        </c:manualLayout>
      </c:layout>
      <c:scatterChart>
        <c:scatterStyle val="smoothMarker"/>
        <c:ser>
          <c:idx val="0"/>
          <c:order val="0"/>
          <c:tx>
            <c:strRef>
              <c:f>'BLER-2'!$O$65:$P$65</c:f>
              <c:strCache>
                <c:ptCount val="1"/>
                <c:pt idx="0">
                  <c:v>MTK</c:v>
                </c:pt>
              </c:strCache>
            </c:strRef>
          </c:tx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'BLER-2'!$P$67:$P$73</c:f>
              <c:numCache>
                <c:formatCode>General</c:formatCode>
                <c:ptCount val="7"/>
                <c:pt idx="0">
                  <c:v>1.43</c:v>
                </c:pt>
                <c:pt idx="1">
                  <c:v>1.0000000000000005E-2</c:v>
                </c:pt>
                <c:pt idx="2">
                  <c:v>-0.72000000000000064</c:v>
                </c:pt>
                <c:pt idx="3">
                  <c:v>-1.05</c:v>
                </c:pt>
                <c:pt idx="4">
                  <c:v>-1.37</c:v>
                </c:pt>
                <c:pt idx="5">
                  <c:v>-1.46</c:v>
                </c:pt>
                <c:pt idx="6">
                  <c:v>-1.56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'BLER-2'!$Q$65:$R$65</c:f>
              <c:strCache>
                <c:ptCount val="1"/>
                <c:pt idx="0">
                  <c:v>Nokia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'BLER-2'!$R$67:$R$73</c:f>
              <c:numCache>
                <c:formatCode>General</c:formatCode>
                <c:ptCount val="7"/>
                <c:pt idx="0">
                  <c:v>1.8</c:v>
                </c:pt>
                <c:pt idx="1">
                  <c:v>0.70000000000000062</c:v>
                </c:pt>
                <c:pt idx="2">
                  <c:v>-0.45</c:v>
                </c:pt>
                <c:pt idx="3">
                  <c:v>-0.5</c:v>
                </c:pt>
                <c:pt idx="4">
                  <c:v>-0.72000000000000064</c:v>
                </c:pt>
                <c:pt idx="5">
                  <c:v>-0.83000000000000063</c:v>
                </c:pt>
                <c:pt idx="6">
                  <c:v>-0.85000000000000064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'BLER-2'!$S$65:$T$65</c:f>
              <c:strCache>
                <c:ptCount val="1"/>
                <c:pt idx="0">
                  <c:v>Ericsson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'BLER-2'!$T$67:$T$73</c:f>
              <c:numCache>
                <c:formatCode>General</c:formatCode>
                <c:ptCount val="7"/>
                <c:pt idx="0">
                  <c:v>3.05</c:v>
                </c:pt>
                <c:pt idx="2">
                  <c:v>-0.14338999999999999</c:v>
                </c:pt>
                <c:pt idx="3">
                  <c:v>-0.81959000000000004</c:v>
                </c:pt>
                <c:pt idx="4">
                  <c:v>-1.1341800000000013</c:v>
                </c:pt>
                <c:pt idx="5">
                  <c:v>-1.2613899999999998</c:v>
                </c:pt>
                <c:pt idx="6">
                  <c:v>-1.4033399999999983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'BLER-2'!$U$65:$V$65</c:f>
              <c:strCache>
                <c:ptCount val="1"/>
                <c:pt idx="0">
                  <c:v>Huawei</c:v>
                </c:pt>
              </c:strCache>
            </c:strRef>
          </c:tx>
          <c:spPr>
            <a:ln>
              <a:solidFill>
                <a:schemeClr val="accent5">
                  <a:lumMod val="60000"/>
                  <a:lumOff val="40000"/>
                </a:schemeClr>
              </a:solidFill>
            </a:ln>
          </c:spPr>
          <c:marker>
            <c:spPr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'BLER-2'!$V$67:$V$73</c:f>
              <c:numCache>
                <c:formatCode>General</c:formatCode>
                <c:ptCount val="7"/>
                <c:pt idx="0">
                  <c:v>1.77</c:v>
                </c:pt>
                <c:pt idx="1">
                  <c:v>0.2</c:v>
                </c:pt>
                <c:pt idx="2">
                  <c:v>-0.63000000000000078</c:v>
                </c:pt>
                <c:pt idx="3">
                  <c:v>-1.04</c:v>
                </c:pt>
                <c:pt idx="4">
                  <c:v>-1.32</c:v>
                </c:pt>
                <c:pt idx="5">
                  <c:v>-1.44</c:v>
                </c:pt>
                <c:pt idx="6">
                  <c:v>-1.48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'BLER-2'!$W$65:$X$65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'BLER-2'!$X$67:$X$73</c:f>
              <c:numCache>
                <c:formatCode>General</c:formatCode>
                <c:ptCount val="7"/>
                <c:pt idx="0">
                  <c:v>2.2599999999999998</c:v>
                </c:pt>
                <c:pt idx="1">
                  <c:v>0.51110999999999951</c:v>
                </c:pt>
                <c:pt idx="2">
                  <c:v>-0.4718100000000004</c:v>
                </c:pt>
                <c:pt idx="3">
                  <c:v>-0.82890000000000064</c:v>
                </c:pt>
                <c:pt idx="4">
                  <c:v>-1.2477499999999986</c:v>
                </c:pt>
                <c:pt idx="5">
                  <c:v>-1.37134</c:v>
                </c:pt>
                <c:pt idx="6">
                  <c:v>-1.4359999999999973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'BLER-2'!$Y$65:$Z$65</c:f>
              <c:strCache>
                <c:ptCount val="1"/>
                <c:pt idx="0">
                  <c:v>ZTE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'BLER-2'!$M$67:$M$73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'BLER-2'!$Z$67:$Z$73</c:f>
              <c:numCache>
                <c:formatCode>General</c:formatCode>
                <c:ptCount val="7"/>
                <c:pt idx="1">
                  <c:v>0.25006</c:v>
                </c:pt>
                <c:pt idx="2">
                  <c:v>-0.4794700000000004</c:v>
                </c:pt>
                <c:pt idx="3">
                  <c:v>-0.87061000000000066</c:v>
                </c:pt>
                <c:pt idx="4">
                  <c:v>-1.2</c:v>
                </c:pt>
                <c:pt idx="5">
                  <c:v>-1.3355699999999986</c:v>
                </c:pt>
                <c:pt idx="6">
                  <c:v>-1.4522199999999998</c:v>
                </c:pt>
              </c:numCache>
            </c:numRef>
          </c:yVal>
          <c:smooth val="1"/>
        </c:ser>
        <c:axId val="94725248"/>
        <c:axId val="95974528"/>
      </c:scatterChart>
      <c:valAx>
        <c:axId val="94725248"/>
        <c:scaling>
          <c:orientation val="minMax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100"/>
            </a:pPr>
            <a:endParaRPr lang="zh-CN"/>
          </a:p>
        </c:txPr>
        <c:crossAx val="95974528"/>
        <c:crosses val="autoZero"/>
        <c:crossBetween val="midCat"/>
      </c:valAx>
      <c:valAx>
        <c:axId val="95974528"/>
        <c:scaling>
          <c:orientation val="minMax"/>
          <c:max val="3"/>
          <c:min val="-2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94725248"/>
        <c:crosses val="autoZero"/>
        <c:crossBetween val="midCat"/>
      </c:valAx>
    </c:plotArea>
    <c:legend>
      <c:legendPos val="r"/>
      <c:txPr>
        <a:bodyPr/>
        <a:lstStyle/>
        <a:p>
          <a:pPr>
            <a:defRPr sz="1800"/>
          </a:pPr>
          <a:endParaRPr lang="zh-CN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scatterChart>
        <c:scatterStyle val="smoothMarker"/>
        <c:ser>
          <c:idx val="0"/>
          <c:order val="0"/>
          <c:tx>
            <c:strRef>
              <c:f>'BLER-2'!$O$65:$P$65</c:f>
              <c:strCache>
                <c:ptCount val="1"/>
                <c:pt idx="0">
                  <c:v>MTK</c:v>
                </c:pt>
              </c:strCache>
            </c:strRef>
          </c:tx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'BLER-2'!$P$87:$P$93</c:f>
              <c:numCache>
                <c:formatCode>General</c:formatCode>
                <c:ptCount val="7"/>
                <c:pt idx="0">
                  <c:v>3.8</c:v>
                </c:pt>
                <c:pt idx="1">
                  <c:v>2.5</c:v>
                </c:pt>
                <c:pt idx="2">
                  <c:v>1.75</c:v>
                </c:pt>
                <c:pt idx="3">
                  <c:v>1.3900000000000001</c:v>
                </c:pt>
                <c:pt idx="4">
                  <c:v>1.1299999999999986</c:v>
                </c:pt>
                <c:pt idx="5">
                  <c:v>1.03</c:v>
                </c:pt>
                <c:pt idx="6">
                  <c:v>0.96000000000000063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'BLER-2'!$Q$65:$R$65</c:f>
              <c:strCache>
                <c:ptCount val="1"/>
                <c:pt idx="0">
                  <c:v>Nokia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'BLER-2'!$R$87:$R$93</c:f>
              <c:numCache>
                <c:formatCode>General</c:formatCode>
                <c:ptCount val="7"/>
                <c:pt idx="0">
                  <c:v>4.0999999999999996</c:v>
                </c:pt>
                <c:pt idx="1">
                  <c:v>2.7</c:v>
                </c:pt>
                <c:pt idx="2">
                  <c:v>1.9500000000000013</c:v>
                </c:pt>
                <c:pt idx="3">
                  <c:v>2.3499999999999988</c:v>
                </c:pt>
                <c:pt idx="4">
                  <c:v>1.48</c:v>
                </c:pt>
                <c:pt idx="5">
                  <c:v>1.36</c:v>
                </c:pt>
                <c:pt idx="6">
                  <c:v>1.32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'BLER-2'!$S$65:$T$65</c:f>
              <c:strCache>
                <c:ptCount val="1"/>
                <c:pt idx="0">
                  <c:v>Ericsson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'BLER-2'!$T$87:$T$93</c:f>
              <c:numCache>
                <c:formatCode>General</c:formatCode>
                <c:ptCount val="7"/>
                <c:pt idx="0">
                  <c:v>5.0999999999999996</c:v>
                </c:pt>
                <c:pt idx="2">
                  <c:v>2.1352199999999977</c:v>
                </c:pt>
                <c:pt idx="3">
                  <c:v>1.49115</c:v>
                </c:pt>
                <c:pt idx="4">
                  <c:v>1.1812800000000001</c:v>
                </c:pt>
                <c:pt idx="5">
                  <c:v>1.0529999999999986</c:v>
                </c:pt>
                <c:pt idx="6">
                  <c:v>0.9885399999999992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'BLER-2'!$U$65:$V$65</c:f>
              <c:strCache>
                <c:ptCount val="1"/>
                <c:pt idx="0">
                  <c:v>Huawei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ln>
                <a:solidFill>
                  <a:srgbClr val="00B0F0"/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'BLER-2'!$V$87:$V$93</c:f>
              <c:numCache>
                <c:formatCode>General</c:formatCode>
                <c:ptCount val="7"/>
                <c:pt idx="0">
                  <c:v>4.4000000000000004</c:v>
                </c:pt>
                <c:pt idx="1">
                  <c:v>2.92</c:v>
                </c:pt>
                <c:pt idx="2">
                  <c:v>1.9300000000000013</c:v>
                </c:pt>
                <c:pt idx="3">
                  <c:v>1.46</c:v>
                </c:pt>
                <c:pt idx="4">
                  <c:v>1.24</c:v>
                </c:pt>
                <c:pt idx="5">
                  <c:v>1.1499999999999986</c:v>
                </c:pt>
                <c:pt idx="6">
                  <c:v>1.21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'BLER-2'!$W$65:$X$65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noFill/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'BLER-2'!$X$87:$X$93</c:f>
              <c:numCache>
                <c:formatCode>General</c:formatCode>
                <c:ptCount val="7"/>
                <c:pt idx="0">
                  <c:v>4.7480000000000002</c:v>
                </c:pt>
                <c:pt idx="1">
                  <c:v>3.1521499999999971</c:v>
                </c:pt>
                <c:pt idx="2">
                  <c:v>2.1085099999999999</c:v>
                </c:pt>
                <c:pt idx="3">
                  <c:v>1.7658999999999982</c:v>
                </c:pt>
                <c:pt idx="4">
                  <c:v>1.3628100000000001</c:v>
                </c:pt>
                <c:pt idx="5">
                  <c:v>1.1559299999999986</c:v>
                </c:pt>
                <c:pt idx="6">
                  <c:v>1.08494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'BLER-2'!$Y$65:$Z$65</c:f>
              <c:strCache>
                <c:ptCount val="1"/>
                <c:pt idx="0">
                  <c:v>ZTE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'BLER-2'!$M$87:$M$93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'BLER-2'!$Z$87:$Z$93</c:f>
              <c:numCache>
                <c:formatCode>General</c:formatCode>
                <c:ptCount val="7"/>
                <c:pt idx="1">
                  <c:v>2.8</c:v>
                </c:pt>
                <c:pt idx="2">
                  <c:v>1.9458299999999986</c:v>
                </c:pt>
                <c:pt idx="3">
                  <c:v>1.5536999999999987</c:v>
                </c:pt>
                <c:pt idx="4">
                  <c:v>1.3</c:v>
                </c:pt>
                <c:pt idx="5">
                  <c:v>1.18391</c:v>
                </c:pt>
                <c:pt idx="6">
                  <c:v>1.09148</c:v>
                </c:pt>
              </c:numCache>
            </c:numRef>
          </c:yVal>
          <c:smooth val="1"/>
        </c:ser>
        <c:axId val="96594944"/>
        <c:axId val="104610048"/>
      </c:scatterChart>
      <c:valAx>
        <c:axId val="96594944"/>
        <c:scaling>
          <c:orientation val="minMax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100"/>
            </a:pPr>
            <a:endParaRPr lang="zh-CN"/>
          </a:p>
        </c:txPr>
        <c:crossAx val="104610048"/>
        <c:crosses val="autoZero"/>
        <c:crossBetween val="midCat"/>
      </c:valAx>
      <c:valAx>
        <c:axId val="104610048"/>
        <c:scaling>
          <c:orientation val="minMax"/>
          <c:max val="5.5"/>
          <c:min val="0.8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96594944"/>
        <c:crosses val="autoZero"/>
        <c:crossBetween val="midCat"/>
      </c:valAx>
    </c:plotArea>
    <c:legend>
      <c:legendPos val="r"/>
      <c:txPr>
        <a:bodyPr/>
        <a:lstStyle/>
        <a:p>
          <a:pPr>
            <a:defRPr sz="1400"/>
          </a:pPr>
          <a:endParaRPr lang="zh-CN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scatterChart>
        <c:scatterStyle val="smoothMarker"/>
        <c:ser>
          <c:idx val="0"/>
          <c:order val="0"/>
          <c:tx>
            <c:strRef>
              <c:f>'BLER-2'!$O$65:$P$65</c:f>
              <c:strCache>
                <c:ptCount val="1"/>
                <c:pt idx="0">
                  <c:v>MTK</c:v>
                </c:pt>
              </c:strCache>
            </c:strRef>
          </c:tx>
          <c:xVal>
            <c:numRef>
              <c:f>'BLER-2'!$M$131:$M$137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'BLER-2'!$P$131:$P$137</c:f>
              <c:numCache>
                <c:formatCode>General</c:formatCode>
                <c:ptCount val="7"/>
                <c:pt idx="0">
                  <c:v>9.7000000000000011</c:v>
                </c:pt>
                <c:pt idx="1">
                  <c:v>8.1</c:v>
                </c:pt>
                <c:pt idx="2">
                  <c:v>7.3199999999999985</c:v>
                </c:pt>
                <c:pt idx="3">
                  <c:v>6.9300000000000024</c:v>
                </c:pt>
                <c:pt idx="4">
                  <c:v>6.57</c:v>
                </c:pt>
                <c:pt idx="5">
                  <c:v>6.4300000000000024</c:v>
                </c:pt>
                <c:pt idx="6">
                  <c:v>6.33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'BLER-2'!$Q$65:$R$65</c:f>
              <c:strCache>
                <c:ptCount val="1"/>
                <c:pt idx="0">
                  <c:v>Nokia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'BLER-2'!$M$131:$M$137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'BLER-2'!$R$131:$R$137</c:f>
              <c:numCache>
                <c:formatCode>General</c:formatCode>
                <c:ptCount val="7"/>
                <c:pt idx="1">
                  <c:v>8.4</c:v>
                </c:pt>
                <c:pt idx="2">
                  <c:v>7.7</c:v>
                </c:pt>
                <c:pt idx="3">
                  <c:v>7.6499999999999995</c:v>
                </c:pt>
                <c:pt idx="4">
                  <c:v>6.58</c:v>
                </c:pt>
                <c:pt idx="5">
                  <c:v>6.46</c:v>
                </c:pt>
                <c:pt idx="6">
                  <c:v>6.37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'BLER-2'!$S$65:$T$65</c:f>
              <c:strCache>
                <c:ptCount val="1"/>
                <c:pt idx="0">
                  <c:v>Ericsson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'BLER-2'!$M$131:$M$137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'BLER-2'!$T$131:$T$137</c:f>
              <c:numCache>
                <c:formatCode>General</c:formatCode>
                <c:ptCount val="7"/>
                <c:pt idx="1">
                  <c:v>8.25</c:v>
                </c:pt>
                <c:pt idx="2">
                  <c:v>8.0221600000000013</c:v>
                </c:pt>
                <c:pt idx="3">
                  <c:v>7.5267400000000002</c:v>
                </c:pt>
                <c:pt idx="4">
                  <c:v>6.7393200000000064</c:v>
                </c:pt>
                <c:pt idx="5">
                  <c:v>6.5779099999999975</c:v>
                </c:pt>
                <c:pt idx="6">
                  <c:v>6.5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'BLER-2'!$U$65:$V$65</c:f>
              <c:strCache>
                <c:ptCount val="1"/>
                <c:pt idx="0">
                  <c:v>Huawei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xVal>
            <c:numRef>
              <c:f>'BLER-2'!$M$131:$M$137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'BLER-2'!$V$131:$V$137</c:f>
              <c:numCache>
                <c:formatCode>General</c:formatCode>
                <c:ptCount val="7"/>
                <c:pt idx="0">
                  <c:v>11.09</c:v>
                </c:pt>
                <c:pt idx="1">
                  <c:v>8.6300000000000008</c:v>
                </c:pt>
                <c:pt idx="2">
                  <c:v>7.55</c:v>
                </c:pt>
                <c:pt idx="3">
                  <c:v>7.06</c:v>
                </c:pt>
                <c:pt idx="4">
                  <c:v>6.68</c:v>
                </c:pt>
                <c:pt idx="5">
                  <c:v>6.51</c:v>
                </c:pt>
                <c:pt idx="6">
                  <c:v>6.49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'BLER-2'!$W$65:$X$65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'BLER-2'!$M$131:$M$137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'BLER-2'!$X$131:$X$137</c:f>
              <c:numCache>
                <c:formatCode>General</c:formatCode>
                <c:ptCount val="7"/>
                <c:pt idx="0">
                  <c:v>9.9110000000000014</c:v>
                </c:pt>
                <c:pt idx="1">
                  <c:v>8.1564200000000007</c:v>
                </c:pt>
                <c:pt idx="2">
                  <c:v>7.2951600000000001</c:v>
                </c:pt>
                <c:pt idx="3">
                  <c:v>6.9927799999999998</c:v>
                </c:pt>
                <c:pt idx="4">
                  <c:v>6.5726300000000002</c:v>
                </c:pt>
                <c:pt idx="5">
                  <c:v>6.4439099999999998</c:v>
                </c:pt>
                <c:pt idx="6">
                  <c:v>6.3758999999999997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'BLER-2'!$Y$65:$Z$65</c:f>
              <c:strCache>
                <c:ptCount val="1"/>
                <c:pt idx="0">
                  <c:v>ZTE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'BLER-2'!$M$131:$M$137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'BLER-2'!$Z$131:$Z$137</c:f>
              <c:numCache>
                <c:formatCode>General</c:formatCode>
                <c:ptCount val="7"/>
                <c:pt idx="1">
                  <c:v>8.4190200000000015</c:v>
                </c:pt>
                <c:pt idx="2">
                  <c:v>7.5905399999999945</c:v>
                </c:pt>
                <c:pt idx="3">
                  <c:v>7.0386199999999999</c:v>
                </c:pt>
                <c:pt idx="4">
                  <c:v>6.6794700000000002</c:v>
                </c:pt>
                <c:pt idx="5">
                  <c:v>6.4813500000000053</c:v>
                </c:pt>
                <c:pt idx="6">
                  <c:v>6.3959899999999941</c:v>
                </c:pt>
              </c:numCache>
            </c:numRef>
          </c:yVal>
          <c:smooth val="1"/>
        </c:ser>
        <c:axId val="106771200"/>
        <c:axId val="107295872"/>
      </c:scatterChart>
      <c:valAx>
        <c:axId val="106771200"/>
        <c:scaling>
          <c:orientation val="minMax"/>
          <c:min val="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200"/>
            </a:pPr>
            <a:endParaRPr lang="zh-CN"/>
          </a:p>
        </c:txPr>
        <c:crossAx val="107295872"/>
        <c:crosses val="autoZero"/>
        <c:crossBetween val="midCat"/>
      </c:valAx>
      <c:valAx>
        <c:axId val="107295872"/>
        <c:scaling>
          <c:orientation val="minMax"/>
          <c:max val="11.5"/>
          <c:min val="6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106771200"/>
        <c:crosses val="autoZero"/>
        <c:crossBetween val="midCat"/>
      </c:valAx>
    </c:plotArea>
    <c:legend>
      <c:legendPos val="r"/>
      <c:txPr>
        <a:bodyPr/>
        <a:lstStyle/>
        <a:p>
          <a:pPr>
            <a:defRPr sz="1600"/>
          </a:pPr>
          <a:endParaRPr lang="zh-CN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</a:t>
            </a:r>
            <a:r>
              <a:rPr lang="en-US" dirty="0" smtClean="0"/>
              <a:t>Performance Observation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Coherent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Logix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R1-1703720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9599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#88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</a:t>
            </a:r>
          </a:p>
        </p:txBody>
      </p:sp>
    </p:spTree>
    <p:extLst>
      <p:ext uri="{BB962C8B-B14F-4D97-AF65-F5344CB8AC3E}">
        <p14:creationId xmlns=""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/>
        </p:nvGraphicFramePr>
        <p:xfrm>
          <a:off x="0" y="1362755"/>
          <a:ext cx="9005207" cy="5495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0.89 &amp; BLER=10</a:t>
            </a:r>
            <a:r>
              <a:rPr lang="en-US" sz="3600" baseline="30000" dirty="0" smtClean="0"/>
              <a:t>-4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sp>
        <p:nvSpPr>
          <p:cNvPr id="8" name="圆角矩形 7"/>
          <p:cNvSpPr/>
          <p:nvPr/>
        </p:nvSpPr>
        <p:spPr>
          <a:xfrm>
            <a:off x="1981200" y="4724400"/>
            <a:ext cx="5257800" cy="1676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295400" y="4343400"/>
            <a:ext cx="685800" cy="60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15200" y="4343400"/>
            <a:ext cx="3048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762000"/>
            <a:ext cx="6553200" cy="3581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>
          <a:xfrm>
            <a:off x="4038600" y="3124200"/>
            <a:ext cx="2286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19400" y="2057400"/>
            <a:ext cx="304800" cy="12192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810000" y="25908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75000"/>
                  </a:schemeClr>
                </a:solidFill>
              </a:rPr>
              <a:t>Kb = 16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1800" y="14478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Kb = 32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From the BLER results at 10</a:t>
            </a:r>
            <a:r>
              <a:rPr lang="en-US" sz="3200" baseline="30000" dirty="0" smtClean="0"/>
              <a:t>-2</a:t>
            </a:r>
            <a:r>
              <a:rPr lang="en-US" sz="3200" dirty="0" smtClean="0"/>
              <a:t> and 10</a:t>
            </a:r>
            <a:r>
              <a:rPr lang="en-US" sz="3200" baseline="30000" dirty="0" smtClean="0"/>
              <a:t>-4</a:t>
            </a:r>
            <a:r>
              <a:rPr lang="en-US" sz="3200" dirty="0" smtClean="0"/>
              <a:t> the LDPC designs using compact matrices (Kb = 16) have better performance than the large matrices (Kb = 32).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For compact matrix designs, no error floor was observed (BLER of 10</a:t>
            </a:r>
            <a:r>
              <a:rPr lang="en-US" sz="3200" baseline="30000" dirty="0" smtClean="0"/>
              <a:t>-4</a:t>
            </a:r>
            <a:r>
              <a:rPr lang="en-US" sz="3200" dirty="0" smtClean="0"/>
              <a:t>).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MTK  R1-1702733 Compact QC-LDPC </a:t>
            </a:r>
            <a:r>
              <a:rPr lang="en-US" altLang="zh-CN" sz="2400" dirty="0" err="1" smtClean="0"/>
              <a:t>design_final</a:t>
            </a:r>
            <a:r>
              <a:rPr lang="en-US" altLang="zh-CN" sz="2400" dirty="0" smtClean="0"/>
              <a:t> (50 flooding BP)</a:t>
            </a:r>
            <a:endParaRPr lang="zh-CN" altLang="zh-CN" sz="2400" dirty="0" smtClean="0"/>
          </a:p>
          <a:p>
            <a:r>
              <a:rPr lang="en-US" altLang="zh-CN" sz="2400" dirty="0" smtClean="0"/>
              <a:t>ZTE R1-1701597 Performance evaluation of LDPC codes for eMBB (50 flooding BP)</a:t>
            </a:r>
            <a:endParaRPr lang="zh-CN" altLang="zh-CN" sz="2400" dirty="0" smtClean="0"/>
          </a:p>
          <a:p>
            <a:r>
              <a:rPr lang="en-US" altLang="zh-CN" sz="2400" dirty="0" smtClean="0"/>
              <a:t>Huawei R1-1701708 Performance evaluation of LDPC codes (50 flooding BP)</a:t>
            </a:r>
            <a:endParaRPr lang="zh-CN" altLang="zh-CN" sz="2400" dirty="0" smtClean="0"/>
          </a:p>
          <a:p>
            <a:r>
              <a:rPr lang="en-US" altLang="zh-CN" sz="2400" dirty="0" smtClean="0"/>
              <a:t>Nokia R1-1703100 LDPC design for eMBB (50 offset MS)</a:t>
            </a:r>
            <a:endParaRPr lang="zh-CN" altLang="zh-CN" sz="2400" dirty="0" smtClean="0"/>
          </a:p>
          <a:p>
            <a:r>
              <a:rPr lang="en-US" altLang="zh-CN" sz="2400" dirty="0" smtClean="0"/>
              <a:t>Ericsson R1-1700108 LDPC Code Design (50 flooding BP)</a:t>
            </a:r>
            <a:endParaRPr lang="zh-CN" altLang="zh-CN" sz="2400" dirty="0" smtClean="0"/>
          </a:p>
          <a:p>
            <a:r>
              <a:rPr lang="en-US" altLang="zh-CN" sz="2400" dirty="0" smtClean="0"/>
              <a:t>Samsung R1-167889 Design of Flexible LDPC Codes_v0_3 simulated and cross checked (50 flooding BP)</a:t>
            </a:r>
            <a:endParaRPr lang="zh-CN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381000"/>
            <a:ext cx="77724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</a:t>
            </a:r>
            <a:endParaRPr kumimoji="0" lang="en-US" sz="4400" b="0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" y="2145268"/>
            <a:ext cx="8153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4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From RAN1_AH meeting, January 2017: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24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Conclusion:</a:t>
            </a:r>
            <a:endParaRPr kumimoji="0" lang="en-US" altLang="zh-CN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Evaluations at BLER of a single code block = 1e-2 (for performance comparison between codes) and 1e-4 (for the purpose of comparing the error floor performance of the codes)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(Note that this does not preclude other comparison criteria)</a:t>
            </a:r>
            <a:endParaRPr kumimoji="0" lang="en-US" altLang="ja-JP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209800"/>
            <a:ext cx="77724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 @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BLER = 10</a:t>
            </a:r>
            <a:r>
              <a:rPr kumimoji="0" lang="en-US" sz="4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  <a:endParaRPr lang="en-US" sz="4400" baseline="-25000" noProof="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1/3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7" name="图表 6"/>
          <p:cNvGraphicFramePr/>
          <p:nvPr/>
        </p:nvGraphicFramePr>
        <p:xfrm>
          <a:off x="228600" y="1447800"/>
          <a:ext cx="8915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762000"/>
            <a:ext cx="5382254" cy="352552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3581400" y="4648200"/>
            <a:ext cx="3352800" cy="13716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43200" y="44196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934200" y="4267200"/>
            <a:ext cx="6858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648200" y="3352800"/>
            <a:ext cx="2286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91200" y="1447800"/>
            <a:ext cx="304800" cy="23622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191000" y="29718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75000"/>
                  </a:schemeClr>
                </a:solidFill>
              </a:rPr>
              <a:t>Kb = 16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0" y="22860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Kb = 32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/>
        </p:nvGraphicFramePr>
        <p:xfrm>
          <a:off x="228600" y="1666876"/>
          <a:ext cx="8686801" cy="5191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1/2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sp>
        <p:nvSpPr>
          <p:cNvPr id="8" name="圆角矩形 7"/>
          <p:cNvSpPr/>
          <p:nvPr/>
        </p:nvSpPr>
        <p:spPr>
          <a:xfrm>
            <a:off x="3581400" y="4648200"/>
            <a:ext cx="3352800" cy="1447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743200" y="44196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934200" y="4267200"/>
            <a:ext cx="6858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685800"/>
            <a:ext cx="6086474" cy="357117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>
          <a:xfrm>
            <a:off x="4038600" y="2362200"/>
            <a:ext cx="2286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91200" y="1143000"/>
            <a:ext cx="381000" cy="23622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200400" y="19050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75000"/>
                  </a:schemeClr>
                </a:solidFill>
              </a:rPr>
              <a:t>Kb = 16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0" y="20574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Kb = 32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/>
        </p:nvGraphicFramePr>
        <p:xfrm>
          <a:off x="0" y="1066800"/>
          <a:ext cx="9144000" cy="5628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0.83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sp>
        <p:nvSpPr>
          <p:cNvPr id="8" name="圆角矩形 7"/>
          <p:cNvSpPr/>
          <p:nvPr/>
        </p:nvSpPr>
        <p:spPr>
          <a:xfrm>
            <a:off x="4038600" y="4953000"/>
            <a:ext cx="3352800" cy="13716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352800" y="4419600"/>
            <a:ext cx="685800" cy="60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91400" y="4343400"/>
            <a:ext cx="3048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1" y="685800"/>
            <a:ext cx="6172200" cy="361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>
          <a:xfrm>
            <a:off x="4191000" y="2667000"/>
            <a:ext cx="2286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91200" y="1981200"/>
            <a:ext cx="304800" cy="1371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22860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75000"/>
                  </a:schemeClr>
                </a:solidFill>
              </a:rPr>
              <a:t>Kb = 16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0" y="22860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Kb = 32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 @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BLER = 10</a:t>
            </a:r>
            <a:r>
              <a:rPr kumimoji="0" lang="en-US" sz="4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-4</a:t>
            </a:r>
            <a:endParaRPr kumimoji="0" lang="en-US" sz="4400" b="0" i="0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/>
        </p:nvGraphicFramePr>
        <p:xfrm>
          <a:off x="0" y="1296885"/>
          <a:ext cx="9144000" cy="5561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1/3 &amp; BLER=10</a:t>
            </a:r>
            <a:r>
              <a:rPr lang="en-US" sz="3600" baseline="30000" dirty="0" smtClean="0"/>
              <a:t>-4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sp>
        <p:nvSpPr>
          <p:cNvPr id="8" name="圆角矩形 7"/>
          <p:cNvSpPr/>
          <p:nvPr/>
        </p:nvSpPr>
        <p:spPr>
          <a:xfrm>
            <a:off x="3048000" y="4953000"/>
            <a:ext cx="4267200" cy="13716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362200" y="4419600"/>
            <a:ext cx="685800" cy="60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15200" y="4343400"/>
            <a:ext cx="3048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752690"/>
            <a:ext cx="6400800" cy="378121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>
          <a:xfrm>
            <a:off x="4267200" y="3200400"/>
            <a:ext cx="2286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86400" y="1447800"/>
            <a:ext cx="304800" cy="22860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733800" y="25146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75000"/>
                  </a:schemeClr>
                </a:solidFill>
              </a:rPr>
              <a:t>Kb = 16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7400" y="23622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Kb = 32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表 1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1/2 &amp; BLER=10</a:t>
            </a:r>
            <a:r>
              <a:rPr lang="en-US" sz="3600" baseline="30000" dirty="0" smtClean="0"/>
              <a:t>-4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sp>
        <p:nvSpPr>
          <p:cNvPr id="8" name="圆角矩形 7"/>
          <p:cNvSpPr/>
          <p:nvPr/>
        </p:nvSpPr>
        <p:spPr>
          <a:xfrm>
            <a:off x="1981200" y="4724400"/>
            <a:ext cx="5257800" cy="1676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295400" y="4343400"/>
            <a:ext cx="685800" cy="60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15200" y="4343400"/>
            <a:ext cx="3048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1" y="609601"/>
            <a:ext cx="6705599" cy="3886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>
          <a:xfrm>
            <a:off x="4648200" y="3200400"/>
            <a:ext cx="2286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19400" y="1752600"/>
            <a:ext cx="304800" cy="18288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419600" y="24384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75000"/>
                  </a:schemeClr>
                </a:solidFill>
              </a:rPr>
              <a:t>Kb = 16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1800" y="14478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Kb = 32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4197</TotalTime>
  <Words>222</Words>
  <Application>Microsoft Office PowerPoint</Application>
  <PresentationFormat>全屏显示(4:3)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Theme</vt:lpstr>
      <vt:lpstr>WF on LDPC Performance Observation</vt:lpstr>
      <vt:lpstr>幻灯片 2</vt:lpstr>
      <vt:lpstr>幻灯片 3</vt:lpstr>
      <vt:lpstr>Es/N0 @rate 1/3 &amp; BLER=10-2 </vt:lpstr>
      <vt:lpstr>Es/N0 @rate 1/2 &amp; BLER=10-2 </vt:lpstr>
      <vt:lpstr>Es/N0 @rate 0.83 &amp; BLER=10-2 </vt:lpstr>
      <vt:lpstr>幻灯片 7</vt:lpstr>
      <vt:lpstr>Es/N0 @rate 1/3 &amp; BLER=10-4 </vt:lpstr>
      <vt:lpstr>Es/N0 @rate 1/2 &amp; BLER=10-4 </vt:lpstr>
      <vt:lpstr>Es/N0 @rate 0.89 &amp; BLER=10-4 </vt:lpstr>
      <vt:lpstr>Observation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zengxin</cp:lastModifiedBy>
  <cp:revision>247</cp:revision>
  <dcterms:created xsi:type="dcterms:W3CDTF">2006-08-16T00:00:00Z</dcterms:created>
  <dcterms:modified xsi:type="dcterms:W3CDTF">2017-02-14T16:35:59Z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(2)rkW4dFg8G0GhJ9VkkUtCw1/JE/G8auhauj//LucK4NGdGB2fnh4zyg1G9F4WR+5LVhwU0r0X
OgO4Jn6+BZFpRqopa+yK/QW8DqKK5+RdFrT1zjRxlmNeyq3cUQA6iShZ68AADLMjyFOJSUAh
irwR0gAHaYzxv5Io0jgkhoFEVsv/T6vHk0AQ5LblprAP39UOxDKBAt6HvQnrUGf95Bven0ay
dicXZYUf32+HBzjqGD</vt:lpwstr>
  </property>
  <property fmtid="{D5CDD505-2E9C-101B-9397-08002B2CF9AE}" pid="3" name="_2015_ms_pID_7253431">
    <vt:lpwstr>0Z+5+Qv2wEC7JD5OO1VAMor4+tpi90ouDKu26rscRSdHOLLBkJvo6X
y6gMfh1+fA4ZwiwN3mdSXUqOuCIxUHP/ubJPqiItktKKL9L2ZFK50PQykeaXHp8jhuX7tPP9
JPQ2A29FnmQ4zv80Lr2SejyDX6dwieFbLUHfyVf7+cseyRwsA/zqbwRnsiXzeT3nMt8=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1487072997</vt:lpwstr>
  </property>
</Properties>
</file>