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86" r:id="rId3"/>
    <p:sldId id="285" r:id="rId4"/>
    <p:sldId id="287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59" autoAdjust="0"/>
    <p:restoredTop sz="82874" autoAdjust="0"/>
  </p:normalViewPr>
  <p:slideViewPr>
    <p:cSldViewPr>
      <p:cViewPr varScale="1">
        <p:scale>
          <a:sx n="89" d="100"/>
          <a:sy n="89" d="100"/>
        </p:scale>
        <p:origin x="211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FeD2D Deployment Scenarios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R1-1703654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Greece, 13th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17th February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7.2.8.1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The following RAN1-related objective was defined in SID:</a:t>
            </a:r>
          </a:p>
          <a:p>
            <a:pPr lvl="1"/>
            <a:r>
              <a:rPr lang="en-US" sz="2400" dirty="0"/>
              <a:t>Study necessary LTE sidelink enhancements.</a:t>
            </a:r>
          </a:p>
          <a:p>
            <a:pPr lvl="2"/>
            <a:r>
              <a:rPr lang="en-US" sz="2000" dirty="0" smtClean="0"/>
              <a:t>Introduce additional evaluation assumptions to the sidelink evaluation methodology defined in TR 36.843 focusing on analysis of wearable use cases [RAN1, RAN2].</a:t>
            </a:r>
          </a:p>
          <a:p>
            <a:pPr lvl="2"/>
            <a:r>
              <a:rPr lang="en-US" sz="2000" dirty="0" smtClean="0"/>
              <a:t>Identify mechanisms to enable </a:t>
            </a:r>
            <a:r>
              <a:rPr lang="en-US" sz="2000" dirty="0" err="1" smtClean="0"/>
              <a:t>QoS</a:t>
            </a:r>
            <a:r>
              <a:rPr lang="en-US" sz="2000" dirty="0" smtClean="0"/>
              <a:t>, reliable, and/or low complexity/cost &amp; low energy sidelink [RAN1, RAN2, RAN4].</a:t>
            </a:r>
          </a:p>
          <a:p>
            <a:pPr lvl="2"/>
            <a:r>
              <a:rPr lang="en-GB" sz="2000" dirty="0" smtClean="0"/>
              <a:t>Study additional co-existence issues with adjacent carrier frequencies that may arise due to the new mechanisms identified [RAN4].</a:t>
            </a:r>
          </a:p>
          <a:p>
            <a:r>
              <a:rPr lang="en-US" sz="2800" dirty="0"/>
              <a:t>In this WF, we propose network layouts and channel models for FeD2D evaluations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 smtClean="0"/>
              <a:t>Network layout scenarios</a:t>
            </a:r>
          </a:p>
          <a:p>
            <a:pPr lvl="1"/>
            <a:r>
              <a:rPr lang="en-US" dirty="0" smtClean="0"/>
              <a:t>Scenario </a:t>
            </a:r>
            <a:r>
              <a:rPr lang="en-US" dirty="0"/>
              <a:t>1</a:t>
            </a:r>
            <a:r>
              <a:rPr lang="en-US" dirty="0" smtClean="0"/>
              <a:t>:</a:t>
            </a:r>
          </a:p>
          <a:p>
            <a:pPr lvl="2"/>
            <a:r>
              <a:rPr lang="en-US" dirty="0" smtClean="0"/>
              <a:t>Network Layout Option 1 from TR 36.843 is supported</a:t>
            </a:r>
          </a:p>
          <a:p>
            <a:pPr lvl="3"/>
            <a:r>
              <a:rPr lang="en-US" dirty="0" smtClean="0"/>
              <a:t>Urban </a:t>
            </a:r>
            <a:r>
              <a:rPr lang="en-US" dirty="0"/>
              <a:t>macro (500m ISD) + 1 RRH/Indoor </a:t>
            </a:r>
            <a:r>
              <a:rPr lang="en-US" dirty="0" err="1"/>
              <a:t>Hotzone</a:t>
            </a:r>
            <a:r>
              <a:rPr lang="en-US" dirty="0"/>
              <a:t> per </a:t>
            </a:r>
            <a:r>
              <a:rPr lang="en-US" dirty="0" smtClean="0"/>
              <a:t>cell</a:t>
            </a:r>
          </a:p>
          <a:p>
            <a:pPr lvl="3"/>
            <a:r>
              <a:rPr lang="en-US" dirty="0" smtClean="0"/>
              <a:t>Generation of Pico </a:t>
            </a:r>
            <a:r>
              <a:rPr lang="en-US" dirty="0" err="1" smtClean="0"/>
              <a:t>eNBs</a:t>
            </a:r>
            <a:r>
              <a:rPr lang="en-US" dirty="0" smtClean="0"/>
              <a:t> in indoor </a:t>
            </a:r>
            <a:r>
              <a:rPr lang="en-US" dirty="0" err="1" smtClean="0"/>
              <a:t>hotzones</a:t>
            </a:r>
            <a:r>
              <a:rPr lang="en-US" dirty="0" smtClean="0"/>
              <a:t> is disabled</a:t>
            </a:r>
          </a:p>
          <a:p>
            <a:pPr lvl="1"/>
            <a:r>
              <a:rPr lang="en-US" dirty="0" smtClean="0"/>
              <a:t>Scenario 2:</a:t>
            </a:r>
          </a:p>
          <a:p>
            <a:pPr lvl="2"/>
            <a:r>
              <a:rPr lang="en-US" dirty="0" smtClean="0"/>
              <a:t>Network Layout Option 5 with ISD = 1732 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009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Channel model</a:t>
            </a:r>
          </a:p>
          <a:p>
            <a:pPr lvl="1"/>
            <a:r>
              <a:rPr lang="en-US" dirty="0" smtClean="0"/>
              <a:t>Scenario 1: </a:t>
            </a:r>
          </a:p>
          <a:p>
            <a:pPr lvl="2"/>
            <a:r>
              <a:rPr lang="en-US" dirty="0" smtClean="0"/>
              <a:t>Reuse channel models defined in TR 36.843</a:t>
            </a:r>
          </a:p>
          <a:p>
            <a:pPr lvl="1"/>
            <a:r>
              <a:rPr lang="en-US" dirty="0" smtClean="0"/>
              <a:t>Scenario 2:</a:t>
            </a:r>
          </a:p>
          <a:p>
            <a:pPr lvl="2"/>
            <a:r>
              <a:rPr lang="en-US" dirty="0" smtClean="0"/>
              <a:t>Remote UE – eNB channel model</a:t>
            </a:r>
          </a:p>
          <a:p>
            <a:pPr lvl="3"/>
            <a:r>
              <a:rPr lang="en-US" dirty="0" smtClean="0"/>
              <a:t>Use TR 45.820 model assuming all UEs are indoor</a:t>
            </a:r>
          </a:p>
          <a:p>
            <a:pPr lvl="2"/>
            <a:r>
              <a:rPr lang="en-US" dirty="0" smtClean="0"/>
              <a:t>Relay UE – eNB channel model</a:t>
            </a:r>
          </a:p>
          <a:p>
            <a:pPr lvl="3"/>
            <a:r>
              <a:rPr lang="en-US" dirty="0" smtClean="0"/>
              <a:t>Use TR 36.843 assumptions</a:t>
            </a:r>
          </a:p>
          <a:p>
            <a:pPr lvl="2"/>
            <a:r>
              <a:rPr lang="en-US" dirty="0" smtClean="0"/>
              <a:t>UE – UE channel model</a:t>
            </a:r>
          </a:p>
          <a:p>
            <a:pPr lvl="3"/>
            <a:r>
              <a:rPr lang="en-US" dirty="0" smtClean="0"/>
              <a:t>Use TR 36.843 assumptions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0453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</Words>
  <Application>Microsoft Office PowerPoint</Application>
  <PresentationFormat>On-screen Show (4:3)</PresentationFormat>
  <Paragraphs>35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WF on FeD2D Deployment Scenarios</vt:lpstr>
      <vt:lpstr>Background</vt:lpstr>
      <vt:lpstr>Proposal (1/2)</vt:lpstr>
      <vt:lpstr>Proposal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2017-02-14T08:03:33Z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2017-02-13 16:17:09Z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