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7">
  <p:sldMasterIdLst>
    <p:sldMasterId id="2147483648" r:id="rId1"/>
  </p:sldMasterIdLst>
  <p:sldIdLst>
    <p:sldId id="256" r:id="rId2"/>
    <p:sldId id="281" r:id="rId3"/>
    <p:sldId id="280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3909" autoAdjust="0"/>
    <p:restoredTop sz="94660"/>
  </p:normalViewPr>
  <p:slideViewPr>
    <p:cSldViewPr>
      <p:cViewPr varScale="1">
        <p:scale>
          <a:sx n="92" d="100"/>
          <a:sy n="92" d="100"/>
        </p:scale>
        <p:origin x="1020" y="9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B84484-2B80-43EB-A8B6-9B299C4079D0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WF on </a:t>
            </a:r>
            <a:r>
              <a:rPr lang="en-US" altLang="zh-CN" dirty="0" smtClean="0"/>
              <a:t>NRS presence in non-anchor PRBs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895600" y="4149080"/>
            <a:ext cx="6400800" cy="1489720"/>
          </a:xfrm>
        </p:spPr>
        <p:txBody>
          <a:bodyPr>
            <a:normAutofit/>
          </a:bodyPr>
          <a:lstStyle/>
          <a:p>
            <a:r>
              <a:rPr lang="en-US" smtClean="0">
                <a:solidFill>
                  <a:schemeClr val="tx1"/>
                </a:solidFill>
              </a:rPr>
              <a:t>Qualcomm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10146704" y="217765"/>
            <a:ext cx="163792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sz="1800" dirty="0" smtClean="0"/>
              <a:t>R1-</a:t>
            </a:r>
            <a:r>
              <a:rPr lang="en-US" sz="1800" dirty="0"/>
              <a:t>1703632</a:t>
            </a:r>
            <a:endParaRPr lang="en-US" altLang="en-US" sz="1800" b="1" dirty="0">
              <a:latin typeface="Arial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07368" y="476672"/>
            <a:ext cx="496855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3GPP TSG RAN WG1 Meeting #88	</a:t>
            </a:r>
            <a:endParaRPr lang="en-US" dirty="0" smtClean="0"/>
          </a:p>
          <a:p>
            <a:r>
              <a:rPr lang="en-US" dirty="0" smtClean="0"/>
              <a:t>Athens</a:t>
            </a:r>
            <a:r>
              <a:rPr lang="en-US" dirty="0"/>
              <a:t>, Greece, February 13-17, 2017</a:t>
            </a:r>
          </a:p>
          <a:p>
            <a:r>
              <a:rPr lang="en-US" dirty="0" smtClean="0"/>
              <a:t>Agenda Item </a:t>
            </a:r>
            <a:r>
              <a:rPr lang="en-US" altLang="ja-JP" dirty="0" smtClean="0"/>
              <a:t>7.2.4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-171400"/>
            <a:ext cx="10972800" cy="1143000"/>
          </a:xfrm>
        </p:spPr>
        <p:txBody>
          <a:bodyPr>
            <a:normAutofit/>
          </a:bodyPr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609600" y="836712"/>
            <a:ext cx="10972800" cy="5035698"/>
          </a:xfrm>
        </p:spPr>
        <p:txBody>
          <a:bodyPr>
            <a:noAutofit/>
          </a:bodyPr>
          <a:lstStyle/>
          <a:p>
            <a:pPr lvl="0"/>
            <a:r>
              <a:rPr lang="en-US" sz="1800" dirty="0" smtClean="0"/>
              <a:t>Rel-14 NB-</a:t>
            </a:r>
            <a:r>
              <a:rPr lang="en-US" sz="1800" dirty="0" err="1" smtClean="0"/>
              <a:t>IoT</a:t>
            </a:r>
            <a:r>
              <a:rPr lang="en-US" sz="1800" dirty="0" smtClean="0"/>
              <a:t> supports paging/random access response reception in non-anchor carriers</a:t>
            </a:r>
          </a:p>
          <a:p>
            <a:pPr lvl="0"/>
            <a:endParaRPr lang="en-US" sz="1800" dirty="0"/>
          </a:p>
          <a:p>
            <a:pPr lvl="0"/>
            <a:r>
              <a:rPr lang="en-US" sz="1800" dirty="0"/>
              <a:t>In Rel-13, the NRS presence in non-anchor carriers is given by </a:t>
            </a:r>
            <a:r>
              <a:rPr lang="en-US" sz="1800" dirty="0" smtClean="0"/>
              <a:t>the valid </a:t>
            </a:r>
            <a:r>
              <a:rPr lang="en-US" sz="1800" dirty="0" err="1" smtClean="0"/>
              <a:t>subframe</a:t>
            </a:r>
            <a:r>
              <a:rPr lang="en-US" sz="1800" dirty="0" smtClean="0"/>
              <a:t> configuration. This only applies to </a:t>
            </a:r>
            <a:r>
              <a:rPr lang="en-US" sz="1800" dirty="0" err="1" smtClean="0"/>
              <a:t>Ues</a:t>
            </a:r>
            <a:r>
              <a:rPr lang="en-US" sz="1800" dirty="0" smtClean="0"/>
              <a:t> that are configured with non-anchor carrier (unicast configuration)</a:t>
            </a:r>
          </a:p>
          <a:p>
            <a:pPr lvl="0"/>
            <a:endParaRPr lang="en-US" sz="1800" dirty="0"/>
          </a:p>
          <a:p>
            <a:pPr lvl="0"/>
            <a:r>
              <a:rPr lang="en-US" sz="1800" dirty="0" smtClean="0"/>
              <a:t>In Rel-14, the non-anchor carrier presence is broadcasted, so the network does not know when a UE may be monitoring it.</a:t>
            </a:r>
          </a:p>
          <a:p>
            <a:pPr lvl="0"/>
            <a:endParaRPr lang="en-US" sz="1800" dirty="0"/>
          </a:p>
          <a:p>
            <a:pPr lvl="0"/>
            <a:r>
              <a:rPr lang="en-US" sz="1800" dirty="0" smtClean="0"/>
              <a:t>Ensuring the presence of NRS is essential to keep a low UE complexity and power consumption.</a:t>
            </a:r>
          </a:p>
          <a:p>
            <a:pPr lvl="1"/>
            <a:r>
              <a:rPr lang="en-US" sz="1600" dirty="0" smtClean="0"/>
              <a:t>Low UE complexity: UE does not need to perform NRS detection</a:t>
            </a:r>
          </a:p>
          <a:p>
            <a:pPr lvl="1"/>
            <a:r>
              <a:rPr lang="en-US" sz="1600" dirty="0" smtClean="0"/>
              <a:t>Low power consumption: UE can perform measurements/tracking loop updates during the paging/RAR monitoring</a:t>
            </a:r>
            <a:endParaRPr lang="en-US" sz="1600" dirty="0"/>
          </a:p>
          <a:p>
            <a:pPr lvl="1"/>
            <a:endParaRPr lang="sv-SE" sz="1200" dirty="0"/>
          </a:p>
        </p:txBody>
      </p:sp>
    </p:spTree>
    <p:extLst>
      <p:ext uri="{BB962C8B-B14F-4D97-AF65-F5344CB8AC3E}">
        <p14:creationId xmlns:p14="http://schemas.microsoft.com/office/powerpoint/2010/main" val="32868242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-171400"/>
            <a:ext cx="10972800" cy="1143000"/>
          </a:xfrm>
        </p:spPr>
        <p:txBody>
          <a:bodyPr>
            <a:normAutofit/>
          </a:bodyPr>
          <a:lstStyle/>
          <a:p>
            <a:r>
              <a:rPr lang="en-US" dirty="0"/>
              <a:t>Proposal</a:t>
            </a:r>
          </a:p>
        </p:txBody>
      </p:sp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609600" y="836712"/>
            <a:ext cx="10972800" cy="5035698"/>
          </a:xfrm>
        </p:spPr>
        <p:txBody>
          <a:bodyPr>
            <a:noAutofit/>
          </a:bodyPr>
          <a:lstStyle/>
          <a:p>
            <a:r>
              <a:rPr lang="en-GB" sz="2400" dirty="0" smtClean="0"/>
              <a:t>For </a:t>
            </a:r>
            <a:r>
              <a:rPr lang="en-GB" sz="2400" dirty="0"/>
              <a:t>paging monitoring, the UE can assume that NRS </a:t>
            </a:r>
            <a:r>
              <a:rPr lang="en-GB" sz="2400" dirty="0" smtClean="0"/>
              <a:t>are present in valid </a:t>
            </a:r>
            <a:r>
              <a:rPr lang="en-GB" sz="2400" dirty="0" err="1" smtClean="0"/>
              <a:t>subframes</a:t>
            </a:r>
            <a:r>
              <a:rPr lang="en-GB" sz="2400" dirty="0" smtClean="0"/>
              <a:t> </a:t>
            </a:r>
            <a:r>
              <a:rPr lang="en-GB" sz="2400" dirty="0"/>
              <a:t>at least during the following:</a:t>
            </a:r>
            <a:endParaRPr lang="en-US" sz="2400" dirty="0"/>
          </a:p>
          <a:p>
            <a:pPr lvl="1"/>
            <a:r>
              <a:rPr lang="en-GB" sz="1800" dirty="0" smtClean="0"/>
              <a:t>10 </a:t>
            </a:r>
            <a:r>
              <a:rPr lang="en-GB" sz="1800" dirty="0" err="1"/>
              <a:t>subframes</a:t>
            </a:r>
            <a:r>
              <a:rPr lang="en-GB" sz="1800" dirty="0"/>
              <a:t> before a paging occasion</a:t>
            </a:r>
            <a:endParaRPr lang="en-US" sz="1800" dirty="0"/>
          </a:p>
          <a:p>
            <a:pPr lvl="1"/>
            <a:r>
              <a:rPr lang="en-GB" sz="1800" dirty="0"/>
              <a:t>After the paging occasion, for a duration of </a:t>
            </a:r>
            <a:r>
              <a:rPr lang="en-GB" sz="1800" dirty="0" err="1"/>
              <a:t>subframes</a:t>
            </a:r>
            <a:r>
              <a:rPr lang="en-GB" sz="1800" dirty="0"/>
              <a:t> equivalent to the longest NPDCCH candidate</a:t>
            </a:r>
            <a:endParaRPr lang="en-US" sz="1800" dirty="0"/>
          </a:p>
          <a:p>
            <a:pPr lvl="1"/>
            <a:r>
              <a:rPr lang="en-GB" sz="1800" i="1" dirty="0" smtClean="0"/>
              <a:t>4</a:t>
            </a:r>
            <a:r>
              <a:rPr lang="en-GB" sz="1800" dirty="0" smtClean="0"/>
              <a:t> </a:t>
            </a:r>
            <a:r>
              <a:rPr lang="en-GB" sz="1800" dirty="0" err="1"/>
              <a:t>subframes</a:t>
            </a:r>
            <a:r>
              <a:rPr lang="en-GB" sz="1800" dirty="0"/>
              <a:t> after the end of the previous duration</a:t>
            </a:r>
            <a:r>
              <a:rPr lang="en-GB" sz="1800" dirty="0" smtClean="0"/>
              <a:t>.</a:t>
            </a:r>
          </a:p>
          <a:p>
            <a:pPr marL="457200" lvl="1" indent="0">
              <a:buNone/>
            </a:pPr>
            <a:endParaRPr lang="en-US" sz="1800" dirty="0"/>
          </a:p>
          <a:p>
            <a:r>
              <a:rPr lang="en-GB" sz="2400" dirty="0" smtClean="0"/>
              <a:t>For </a:t>
            </a:r>
            <a:r>
              <a:rPr lang="en-GB" sz="2400" dirty="0"/>
              <a:t>RAR monitoring, the UE can assume that NRS </a:t>
            </a:r>
            <a:r>
              <a:rPr lang="en-GB" sz="2400" dirty="0" smtClean="0"/>
              <a:t>are present in valid </a:t>
            </a:r>
            <a:r>
              <a:rPr lang="en-GB" sz="2400" dirty="0" err="1" smtClean="0"/>
              <a:t>subframes</a:t>
            </a:r>
            <a:r>
              <a:rPr lang="en-GB" sz="2400" dirty="0" smtClean="0"/>
              <a:t> </a:t>
            </a:r>
            <a:r>
              <a:rPr lang="en-GB" sz="2400" dirty="0"/>
              <a:t>at least during the following:</a:t>
            </a:r>
            <a:endParaRPr lang="en-US" sz="2400" dirty="0"/>
          </a:p>
          <a:p>
            <a:pPr lvl="1"/>
            <a:r>
              <a:rPr lang="en-GB" sz="1800" i="1" dirty="0" smtClean="0"/>
              <a:t>10</a:t>
            </a:r>
            <a:r>
              <a:rPr lang="en-GB" sz="1800" dirty="0" smtClean="0"/>
              <a:t> </a:t>
            </a:r>
            <a:r>
              <a:rPr lang="en-GB" sz="1800" dirty="0" err="1"/>
              <a:t>subframes</a:t>
            </a:r>
            <a:r>
              <a:rPr lang="en-GB" sz="1800" dirty="0"/>
              <a:t> before the start of a RAR window</a:t>
            </a:r>
            <a:endParaRPr lang="en-US" sz="1800" dirty="0"/>
          </a:p>
          <a:p>
            <a:pPr lvl="1"/>
            <a:r>
              <a:rPr lang="en-GB" sz="1800" dirty="0" smtClean="0"/>
              <a:t>For a duration equivalent to the length of the RAR window.</a:t>
            </a:r>
            <a:endParaRPr lang="en-US" sz="1800" dirty="0"/>
          </a:p>
          <a:p>
            <a:pPr lvl="1"/>
            <a:r>
              <a:rPr lang="en-GB" sz="1800" i="1" dirty="0" smtClean="0"/>
              <a:t>4</a:t>
            </a:r>
            <a:r>
              <a:rPr lang="en-GB" sz="1800" dirty="0" smtClean="0"/>
              <a:t> </a:t>
            </a:r>
            <a:r>
              <a:rPr lang="en-GB" sz="1800" dirty="0" err="1"/>
              <a:t>subframes</a:t>
            </a:r>
            <a:r>
              <a:rPr lang="en-GB" sz="1800" dirty="0"/>
              <a:t> after the end of the previous duration</a:t>
            </a:r>
            <a:r>
              <a:rPr lang="en-GB" sz="1800" dirty="0" smtClean="0"/>
              <a:t>.</a:t>
            </a:r>
          </a:p>
          <a:p>
            <a:pPr lvl="1"/>
            <a:endParaRPr lang="en-GB" sz="1800" dirty="0"/>
          </a:p>
          <a:p>
            <a:pPr lvl="1"/>
            <a:endParaRPr lang="en-US" sz="1200" dirty="0"/>
          </a:p>
          <a:p>
            <a:pPr lvl="1"/>
            <a:endParaRPr lang="sv-SE" sz="1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12995</TotalTime>
  <Words>232</Words>
  <Application>Microsoft Office PowerPoint</Application>
  <PresentationFormat>Widescreen</PresentationFormat>
  <Paragraphs>27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ＭＳ Ｐゴシック</vt:lpstr>
      <vt:lpstr>宋体</vt:lpstr>
      <vt:lpstr>Arial</vt:lpstr>
      <vt:lpstr>Calibri</vt:lpstr>
      <vt:lpstr>Office Theme</vt:lpstr>
      <vt:lpstr>WF on NRS presence in non-anchor PRBs</vt:lpstr>
      <vt:lpstr>Background</vt:lpstr>
      <vt:lpstr>Proposal</vt:lpstr>
    </vt:vector>
  </TitlesOfParts>
  <Company>MediaTek Inc.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on…</dc:title>
  <dc:creator>Rico Alvarino, Alberto</dc:creator>
  <cp:lastModifiedBy>Rico Alvarino, Alberto</cp:lastModifiedBy>
  <cp:revision>1194</cp:revision>
  <dcterms:created xsi:type="dcterms:W3CDTF">2015-04-22T00:12:23Z</dcterms:created>
  <dcterms:modified xsi:type="dcterms:W3CDTF">2017-02-15T18:03:27Z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_new_ms_pID_72543">
    <vt:lpwstr>(3)wctvVNFDItuebxi7OjfRXDT69y0iwZeFtkmA0JYvbo5TdQzjoqqHUf1F0BcHo5diobcu6c+U
Mzr8Hcgaee0rzU8vie2gsDh2rFH6N2fU4SVi0JJm30OfWCajfcM5gn7ijTf4YdonUP1CRC7g
BiimUtZ71EWlwW78PHEUkPAGTweWK7H6izoMwropEMFbm68bbTbNIIvqa4IRGefcW5S8OCbb
a5Pyw+o2S5e1g5Y08c</vt:lpwstr>
  </property>
  <property fmtid="{D5CDD505-2E9C-101B-9397-08002B2CF9AE}" pid="4" name="_new_ms_pID_725431">
    <vt:lpwstr>5Litb3B+du8jsr8gvRZNHa1sT8afmj/VkiNxGFlo3oA72Durr1LgCO
datZFiyh4G3B6O0NOHz9qpcDmr/S6LcG1hEX6KbFCNF2Ug1uEP83rN3IFuRfU3zcWN5GSn43
zxD4BmYqkg16aelUYQPvQDxfWiF1CHp6VEsmUbjmnnjkda6SDjUpEdGxYJbKxUDE2e8eBuPg
Vm61I0ZayE5IILfrZV85ySr1n3JZl4NJDBWQ</vt:lpwstr>
  </property>
  <property fmtid="{D5CDD505-2E9C-101B-9397-08002B2CF9AE}" pid="5" name="_new_ms_pID_725432">
    <vt:lpwstr>2TQRiLAy4dT/an4k7Ywb8bQPFcosw9hAWSuw
IMzss96wWGcTT0Xm+zQLr5ZkkTPKD1XR/9m3FJbJ7nDq5yhfiuFyBWs8MANz9+Bnosu8Rk1Q
O8hze8e4IH+syYnwKHqOZgH4sux4/sG+C9u/VGnYs7mWCaB1U47RTl0X5b3OQru+B8u9A9iN
V+EG9PY9QMuavRUxTcyMRg00a0HY1B2gbos=</vt:lpwstr>
  </property>
  <property fmtid="{D5CDD505-2E9C-101B-9397-08002B2CF9AE}" pid="6" name="_new_ms_pID_725433">
    <vt:lpwstr>GAW9I+aC9MK+EDyNMB
1BXRZw==</vt:lpwstr>
  </property>
  <property fmtid="{D5CDD505-2E9C-101B-9397-08002B2CF9AE}" pid="7" name="_2015_ms_pID_725343">
    <vt:lpwstr>(3)sMk8pJD1emQhHOA5u+YCjSUEue65XUde+JvT6PJmnIt0ScstLeAPMIEOOcD62yztqH++DMlZ
RdPm6G3EDarw6Q/PWB8lYX/ew43rM/Zde+el2yaTaZWbV1S3EOpdK4PZOPuO26rWuTEFT3JA
738qmJPfcUo7XMWYanURlcHOi8HWocEVxFnTfc9LhlfHORA6fWpCaWT+wC+Dya6VgkL+PEZO
FphtwNT2jGWAP2/fDd</vt:lpwstr>
  </property>
  <property fmtid="{D5CDD505-2E9C-101B-9397-08002B2CF9AE}" pid="8" name="_2015_ms_pID_7253431">
    <vt:lpwstr>t/MHyivg6yrm6QD7PJm4hrMeGMIIfr65QpbI/Zh31gZxM4b8qlvYTY
Ho1KPczP3AeVkD+kCoGqcX4dPH8fgxdAr7s/LO/X4Obj3fVlYp48YM8nDRMzw20GIZ/c6L5W
EYayCzhv8hNHG2dnca9lP4jiVh9RoAZlgguP/ptytK+N9PFIsopA9Q57b2O+3rfMEUoGesco
VbFv8O41hbrazmhH4EYXZlRYewb+LylK4YGw</vt:lpwstr>
  </property>
  <property fmtid="{D5CDD505-2E9C-101B-9397-08002B2CF9AE}" pid="9" name="_2015_ms_pID_7253432">
    <vt:lpwstr>Q9oaIkaCEPHEU/oHd4SDTpHLG1BF0YgosBXM
Ghm4WYpbhgAydPIfqtOLkTyBq2xT1BDSCBIqzdou5DOfYj5oaR8=</vt:lpwstr>
  </property>
  <property fmtid="{D5CDD505-2E9C-101B-9397-08002B2CF9AE}" pid="10" name="_readonly">
    <vt:lpwstr/>
  </property>
  <property fmtid="{D5CDD505-2E9C-101B-9397-08002B2CF9AE}" pid="11" name="_change">
    <vt:lpwstr/>
  </property>
  <property fmtid="{D5CDD505-2E9C-101B-9397-08002B2CF9AE}" pid="12" name="_full-control">
    <vt:lpwstr/>
  </property>
  <property fmtid="{D5CDD505-2E9C-101B-9397-08002B2CF9AE}" pid="13" name="sflag">
    <vt:lpwstr>1458712156</vt:lpwstr>
  </property>
</Properties>
</file>